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5" r:id="rId3"/>
    <p:sldId id="258" r:id="rId4"/>
    <p:sldId id="273" r:id="rId5"/>
    <p:sldId id="285" r:id="rId6"/>
    <p:sldId id="276" r:id="rId7"/>
    <p:sldId id="282" r:id="rId8"/>
    <p:sldId id="278" r:id="rId9"/>
    <p:sldId id="279" r:id="rId10"/>
    <p:sldId id="283" r:id="rId11"/>
    <p:sldId id="284" r:id="rId12"/>
    <p:sldId id="286" r:id="rId13"/>
    <p:sldId id="274" r:id="rId14"/>
    <p:sldId id="287" r:id="rId15"/>
    <p:sldId id="288" r:id="rId16"/>
    <p:sldId id="268" r:id="rId17"/>
    <p:sldId id="260" r:id="rId18"/>
    <p:sldId id="261" r:id="rId19"/>
    <p:sldId id="271" r:id="rId20"/>
    <p:sldId id="262" r:id="rId21"/>
    <p:sldId id="270" r:id="rId22"/>
    <p:sldId id="280" r:id="rId23"/>
    <p:sldId id="281" r:id="rId24"/>
    <p:sldId id="272" r:id="rId25"/>
    <p:sldId id="291" r:id="rId26"/>
    <p:sldId id="292" r:id="rId27"/>
    <p:sldId id="263" r:id="rId28"/>
    <p:sldId id="264" r:id="rId29"/>
    <p:sldId id="265" r:id="rId30"/>
    <p:sldId id="266" r:id="rId31"/>
    <p:sldId id="289" r:id="rId32"/>
    <p:sldId id="267" r:id="rId33"/>
    <p:sldId id="290" r:id="rId34"/>
    <p:sldId id="277" r:id="rId35"/>
    <p:sldId id="269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EEFD"/>
    <a:srgbClr val="CCE7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821" autoAdjust="0"/>
    <p:restoredTop sz="94660"/>
  </p:normalViewPr>
  <p:slideViewPr>
    <p:cSldViewPr>
      <p:cViewPr>
        <p:scale>
          <a:sx n="80" d="100"/>
          <a:sy n="80" d="100"/>
        </p:scale>
        <p:origin x="-2514" y="-1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6" y="5052547"/>
            <a:ext cx="5637011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3" y="3132292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9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5" y="731521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6" y="2172648"/>
            <a:ext cx="5966667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9" y="4607512"/>
            <a:ext cx="5970495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3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2209802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731521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6" y="3497803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8" y="1010488"/>
            <a:ext cx="369411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9" y="4464421"/>
            <a:ext cx="6383539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1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2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2" y="6172202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2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image" Target="../media/image72.jpeg"/><Relationship Id="rId7" Type="http://schemas.openxmlformats.org/officeDocument/2006/relationships/image" Target="../media/image76.jpeg"/><Relationship Id="rId2" Type="http://schemas.openxmlformats.org/officeDocument/2006/relationships/image" Target="../media/image7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10" Type="http://schemas.openxmlformats.org/officeDocument/2006/relationships/image" Target="../media/image79.jpeg"/><Relationship Id="rId4" Type="http://schemas.openxmlformats.org/officeDocument/2006/relationships/image" Target="../media/image73.jpeg"/><Relationship Id="rId9" Type="http://schemas.openxmlformats.org/officeDocument/2006/relationships/image" Target="../media/image7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3" Type="http://schemas.openxmlformats.org/officeDocument/2006/relationships/image" Target="../media/image81.tiff"/><Relationship Id="rId7" Type="http://schemas.openxmlformats.org/officeDocument/2006/relationships/image" Target="../media/image85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jpeg"/><Relationship Id="rId11" Type="http://schemas.openxmlformats.org/officeDocument/2006/relationships/image" Target="../media/image89.jpeg"/><Relationship Id="rId5" Type="http://schemas.openxmlformats.org/officeDocument/2006/relationships/image" Target="../media/image83.jpeg"/><Relationship Id="rId10" Type="http://schemas.openxmlformats.org/officeDocument/2006/relationships/image" Target="../media/image88.jpeg"/><Relationship Id="rId4" Type="http://schemas.openxmlformats.org/officeDocument/2006/relationships/image" Target="../media/image82.jpeg"/><Relationship Id="rId9" Type="http://schemas.openxmlformats.org/officeDocument/2006/relationships/image" Target="../media/image8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jpeg"/><Relationship Id="rId5" Type="http://schemas.openxmlformats.org/officeDocument/2006/relationships/image" Target="../media/image102.jpeg"/><Relationship Id="rId4" Type="http://schemas.openxmlformats.org/officeDocument/2006/relationships/image" Target="../media/image10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7.jpeg"/><Relationship Id="rId4" Type="http://schemas.openxmlformats.org/officeDocument/2006/relationships/image" Target="../media/image10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jpeg"/><Relationship Id="rId3" Type="http://schemas.openxmlformats.org/officeDocument/2006/relationships/image" Target="../media/image109.jpeg"/><Relationship Id="rId7" Type="http://schemas.openxmlformats.org/officeDocument/2006/relationships/image" Target="../media/image113.pn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jpeg"/><Relationship Id="rId5" Type="http://schemas.openxmlformats.org/officeDocument/2006/relationships/image" Target="../media/image111.jpeg"/><Relationship Id="rId4" Type="http://schemas.openxmlformats.org/officeDocument/2006/relationships/image" Target="../media/image11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jpeg"/><Relationship Id="rId3" Type="http://schemas.openxmlformats.org/officeDocument/2006/relationships/image" Target="../media/image116.jpeg"/><Relationship Id="rId7" Type="http://schemas.openxmlformats.org/officeDocument/2006/relationships/image" Target="../media/image120.jpe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.jpeg"/><Relationship Id="rId5" Type="http://schemas.openxmlformats.org/officeDocument/2006/relationships/image" Target="../media/image118.jpeg"/><Relationship Id="rId4" Type="http://schemas.openxmlformats.org/officeDocument/2006/relationships/image" Target="../media/image1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8.png"/><Relationship Id="rId4" Type="http://schemas.openxmlformats.org/officeDocument/2006/relationships/image" Target="../media/image127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jpeg"/><Relationship Id="rId3" Type="http://schemas.openxmlformats.org/officeDocument/2006/relationships/image" Target="../media/image130.jpeg"/><Relationship Id="rId7" Type="http://schemas.openxmlformats.org/officeDocument/2006/relationships/image" Target="../media/image134.jpeg"/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3.jpeg"/><Relationship Id="rId5" Type="http://schemas.openxmlformats.org/officeDocument/2006/relationships/image" Target="../media/image132.jpeg"/><Relationship Id="rId4" Type="http://schemas.openxmlformats.org/officeDocument/2006/relationships/image" Target="../media/image131.jpeg"/><Relationship Id="rId9" Type="http://schemas.openxmlformats.org/officeDocument/2006/relationships/image" Target="../media/image136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3" Type="http://schemas.openxmlformats.org/officeDocument/2006/relationships/image" Target="../media/image138.jpeg"/><Relationship Id="rId7" Type="http://schemas.openxmlformats.org/officeDocument/2006/relationships/image" Target="../media/image141.jpeg"/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.jpeg"/><Relationship Id="rId5" Type="http://schemas.openxmlformats.org/officeDocument/2006/relationships/image" Target="../media/image129.jpeg"/><Relationship Id="rId4" Type="http://schemas.openxmlformats.org/officeDocument/2006/relationships/image" Target="../media/image13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jpeg"/><Relationship Id="rId7" Type="http://schemas.openxmlformats.org/officeDocument/2006/relationships/image" Target="../media/image148.jpeg"/><Relationship Id="rId2" Type="http://schemas.openxmlformats.org/officeDocument/2006/relationships/image" Target="../media/image1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.jpeg"/><Relationship Id="rId5" Type="http://schemas.openxmlformats.org/officeDocument/2006/relationships/image" Target="../media/image146.jpeg"/><Relationship Id="rId4" Type="http://schemas.openxmlformats.org/officeDocument/2006/relationships/image" Target="../media/image145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jpeg"/><Relationship Id="rId3" Type="http://schemas.openxmlformats.org/officeDocument/2006/relationships/image" Target="../media/image150.jpeg"/><Relationship Id="rId7" Type="http://schemas.openxmlformats.org/officeDocument/2006/relationships/image" Target="../media/image154.jpeg"/><Relationship Id="rId2" Type="http://schemas.openxmlformats.org/officeDocument/2006/relationships/image" Target="../media/image1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3.jpeg"/><Relationship Id="rId5" Type="http://schemas.openxmlformats.org/officeDocument/2006/relationships/image" Target="../media/image152.jpeg"/><Relationship Id="rId10" Type="http://schemas.openxmlformats.org/officeDocument/2006/relationships/image" Target="../media/image157.jpeg"/><Relationship Id="rId4" Type="http://schemas.openxmlformats.org/officeDocument/2006/relationships/image" Target="../media/image151.jpeg"/><Relationship Id="rId9" Type="http://schemas.openxmlformats.org/officeDocument/2006/relationships/image" Target="../media/image15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jpeg"/><Relationship Id="rId7" Type="http://schemas.openxmlformats.org/officeDocument/2006/relationships/image" Target="../media/image163.jpeg"/><Relationship Id="rId2" Type="http://schemas.openxmlformats.org/officeDocument/2006/relationships/image" Target="../media/image1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2.jpeg"/><Relationship Id="rId5" Type="http://schemas.openxmlformats.org/officeDocument/2006/relationships/image" Target="../media/image161.jpeg"/><Relationship Id="rId4" Type="http://schemas.openxmlformats.org/officeDocument/2006/relationships/image" Target="../media/image16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jpeg"/><Relationship Id="rId3" Type="http://schemas.openxmlformats.org/officeDocument/2006/relationships/image" Target="../media/image165.jpeg"/><Relationship Id="rId7" Type="http://schemas.openxmlformats.org/officeDocument/2006/relationships/image" Target="../media/image169.jpeg"/><Relationship Id="rId2" Type="http://schemas.openxmlformats.org/officeDocument/2006/relationships/image" Target="../media/image1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8.jpeg"/><Relationship Id="rId5" Type="http://schemas.openxmlformats.org/officeDocument/2006/relationships/image" Target="../media/image167.jpeg"/><Relationship Id="rId4" Type="http://schemas.openxmlformats.org/officeDocument/2006/relationships/image" Target="../media/image16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gif"/><Relationship Id="rId7" Type="http://schemas.openxmlformats.org/officeDocument/2006/relationships/image" Target="../media/image176.jpeg"/><Relationship Id="rId2" Type="http://schemas.openxmlformats.org/officeDocument/2006/relationships/image" Target="../media/image17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5.jpeg"/><Relationship Id="rId5" Type="http://schemas.openxmlformats.org/officeDocument/2006/relationships/image" Target="../media/image174.jpeg"/><Relationship Id="rId4" Type="http://schemas.openxmlformats.org/officeDocument/2006/relationships/image" Target="../media/image17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jpeg"/><Relationship Id="rId2" Type="http://schemas.openxmlformats.org/officeDocument/2006/relationships/image" Target="../media/image17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0.jpeg"/><Relationship Id="rId4" Type="http://schemas.openxmlformats.org/officeDocument/2006/relationships/image" Target="../media/image179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jpeg"/><Relationship Id="rId3" Type="http://schemas.openxmlformats.org/officeDocument/2006/relationships/image" Target="../media/image182.jpeg"/><Relationship Id="rId7" Type="http://schemas.openxmlformats.org/officeDocument/2006/relationships/image" Target="../media/image186.jpeg"/><Relationship Id="rId2" Type="http://schemas.openxmlformats.org/officeDocument/2006/relationships/image" Target="../media/image18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5.jpeg"/><Relationship Id="rId5" Type="http://schemas.openxmlformats.org/officeDocument/2006/relationships/image" Target="../media/image184.jpeg"/><Relationship Id="rId4" Type="http://schemas.openxmlformats.org/officeDocument/2006/relationships/image" Target="../media/image18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jpeg"/><Relationship Id="rId2" Type="http://schemas.openxmlformats.org/officeDocument/2006/relationships/image" Target="../media/image18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image" Target="../media/image19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10" Type="http://schemas.openxmlformats.org/officeDocument/2006/relationships/image" Target="../media/image46.jpe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V_V_S\Рабочий стол\Стенд\Химбил зимой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0"/>
            <a:ext cx="91419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" y="260648"/>
            <a:ext cx="913032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 Широко простирает  химия руки свои </a:t>
            </a:r>
          </a:p>
          <a:p>
            <a:pPr algn="ctr"/>
            <a:r>
              <a:rPr lang="ru-RU" sz="2800" b="1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дела человеческие»</a:t>
            </a:r>
            <a:endParaRPr lang="ru-RU" sz="2800" b="1" dirty="0">
              <a:ln w="1143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04248" y="1196752"/>
            <a:ext cx="1872208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М. В. Ломоносов</a:t>
            </a:r>
            <a:endParaRPr lang="ru-RU" sz="1600" b="1" dirty="0">
              <a:ln w="1143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7624" y="4437112"/>
            <a:ext cx="6013176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Выпускники – </a:t>
            </a:r>
          </a:p>
          <a:p>
            <a:pPr algn="ctr"/>
            <a:r>
              <a:rPr lang="ru-RU" sz="4800" b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наша гордость!</a:t>
            </a:r>
            <a:endParaRPr lang="ru-RU" sz="4800" b="1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1746" name="Picture 2" descr="http://files.vector-images.com/clipart/graduate2.gif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3861048"/>
            <a:ext cx="1851423" cy="172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672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Стенд\logo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116632"/>
            <a:ext cx="1638300" cy="1943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F:\Стенд\Институт физиологии\R_e5BPBcQR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4005064"/>
            <a:ext cx="2592288" cy="1934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F:\Стенд\Институт физиологии\0bVBwJ9TyVU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318116" y="1628800"/>
            <a:ext cx="2486132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 descr="F:\Стенд\Институт физиологии\gt9HeMWn4YU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419872" y="4149080"/>
            <a:ext cx="2517899" cy="1887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F:\Стенд\Институт физиологии\kP1YXdA13LM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336704" y="3789040"/>
            <a:ext cx="2483768" cy="1919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347864" y="6165304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Михалева (Кулакова) Наталья Яновна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(выпуск 2007 г) – м.н.с.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5736" y="-27384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Институт 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физиологии Коми НЦ УрО РАН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76256" y="2420888"/>
            <a:ext cx="23762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Патова (Коваль) Ольга Андреевна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(выпуск 1995 г ) - к.х.н., заведующая лабораторией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5949280"/>
            <a:ext cx="30243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Головченко (Капитонова) Виктория Владимировна </a:t>
            </a:r>
          </a:p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(выпуск 1994 г) - д.х.н., в.н.с.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19664" y="5733256"/>
            <a:ext cx="3024336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Витязев Федор Васильевич </a:t>
            </a:r>
          </a:p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(выпуск 2006 г ) - к.х.н. , н.с.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16016" y="980728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Лаборатория </a:t>
            </a:r>
            <a:r>
              <a:rPr lang="ru-RU" sz="24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гликологии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79512" y="2348880"/>
            <a:ext cx="22322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Пшунетлева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(Ершова) Елена Альбертовна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(выпуск 1996 г) – к.х.н., Ученый секретарь института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Стенд\Институт физиологии\index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123728" y="908720"/>
            <a:ext cx="1800200" cy="2445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Стенд\эмблема ИБ.t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88640"/>
            <a:ext cx="1080120" cy="1387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195736" y="221739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Институт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биологии Коми НЦ УрО РАН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691680" y="5301208"/>
            <a:ext cx="151216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Матистов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Н.В.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(выпуск 2008 г) – к.б.н., м.н.с.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1124744"/>
            <a:ext cx="3096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Лаборатория биохимии и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биотехнологии</a:t>
            </a:r>
            <a:endParaRPr lang="ru-RU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1844824"/>
            <a:ext cx="21602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Володин В.В.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(выпуск 1980 г) –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к.х.н. и  д.б.н.,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 лабораторией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3573016"/>
            <a:ext cx="2520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Володина (</a:t>
            </a:r>
            <a:r>
              <a:rPr lang="ru-RU" sz="14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Шубейкина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С.О.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(выпуск 1986 г)  – к.б.н.,  с.н.с.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4221088"/>
            <a:ext cx="2520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Донцов А.Г. 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(выпуск 1986 г) – к.х.н.,  с.н.с.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F:\Стенд\Институт биологии\P419129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1844824"/>
            <a:ext cx="1837546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 descr="F:\Стенд\Институт биологии\Матистов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20" y="4869159"/>
            <a:ext cx="1368152" cy="1759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5940152" y="1112838"/>
            <a:ext cx="3168352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Лаборатория экологической физиологии растений</a:t>
            </a:r>
          </a:p>
          <a:p>
            <a:endParaRPr lang="ru-RU" sz="9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Захожий И.Г.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(выпуск 2002 г)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– к.б.н.,  н.с.</a:t>
            </a:r>
          </a:p>
          <a:p>
            <a:endParaRPr lang="ru-RU" sz="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F:\Стенд\Институт биологии\Захожий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99992" y="1412776"/>
            <a:ext cx="1465783" cy="1980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6516216" y="5025950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Ботанический сад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Пунегов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В.В.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(выпуск 1978 г) 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 к.х.н.,  с.н.с.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 descr="F:\Стенд\Институт биологии\DSCN8093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562770" y="4293096"/>
            <a:ext cx="1787228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3131840" y="6034062"/>
            <a:ext cx="5724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Лаборатория ихтиологии и гидробиологии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Соколова Н.П.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(выпуск 1987 г)  – ведущий инженер-химик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F:\Стенд\Институт биологии\Володина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699792" y="3212976"/>
            <a:ext cx="1330583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F:\Стенд\Институт биологии\Кузиванова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flipH="1">
            <a:off x="7164288" y="2276872"/>
            <a:ext cx="1486451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4644008" y="3573016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Кузиванова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(Кукина) О.А.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–  ведущий инженер –химик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Стенд\эмблема ИБ.t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260648"/>
            <a:ext cx="1224136" cy="1572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195736" y="221739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Институт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биологии Коми НЦ УрО РАН</a:t>
            </a:r>
          </a:p>
        </p:txBody>
      </p:sp>
      <p:pic>
        <p:nvPicPr>
          <p:cNvPr id="3073" name="Picture 1" descr="F:\Стенд\Институт биологии\IMG_120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19" y="2132856"/>
            <a:ext cx="2349217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F:\Стенд\Институт биологии\Дымов_Лодыгин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24128" y="1268760"/>
            <a:ext cx="3023720" cy="1980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F:\Стенд\Институт биологии\Шамрикова, экспедиция на баренцево море-2013 (с поплавками заморских суден)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023328" y="1196752"/>
            <a:ext cx="2268752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5496" y="4379620"/>
            <a:ext cx="396044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Лаборатория генезиса, географии и экологии почв</a:t>
            </a:r>
          </a:p>
          <a:p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Шамрикова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(Патрушева) Е.В.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(выпуск 1992 г)  –  д.б.н., с.н.с., зав. лабораторией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Дымов А.А.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(выпуск 2003 г)  – к.б.н.,  н.с.</a:t>
            </a:r>
          </a:p>
          <a:p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Кызъюрова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(Киреева) Е.В.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(выпуск 2000 г)  – ведущий  инженер-химик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4088" y="3699029"/>
            <a:ext cx="3779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Лаборатория химии почв</a:t>
            </a:r>
          </a:p>
          <a:p>
            <a:pPr algn="ctr"/>
            <a:endParaRPr lang="ru-RU" sz="5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Лодыгин Е.Д.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(выпуск 1997 г) –  к.б.н., с.н.с.</a:t>
            </a:r>
          </a:p>
          <a:p>
            <a:endParaRPr lang="ru-RU" sz="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Василевич Р.С.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(выпуск 2005 г) – к.б.н., н.с.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75448" y="4797152"/>
            <a:ext cx="496855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Лаборатория миграции радионуклидов и радиохимии</a:t>
            </a:r>
          </a:p>
          <a:p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Рачкова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(Канева) Н.Г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(выпуск 1989 г)  –  к.б.н.,  с.н.с.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Шапошникова (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Носкова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) Л.М.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(выпуск 2001 г)  –  к.б.н.,  ведущий инженер-химик</a:t>
            </a:r>
          </a:p>
          <a:p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Гляд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В.М.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(выпуск 1990 г)  –  магистр химии, ведущий инженер-химик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F:\Стенд\Кострова-фото-Сталюгин-2013\Бадулина-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flipH="1">
            <a:off x="6156176" y="260648"/>
            <a:ext cx="2700198" cy="1800000"/>
          </a:xfrm>
          <a:prstGeom prst="rect">
            <a:avLst/>
          </a:prstGeom>
          <a:noFill/>
        </p:spPr>
      </p:pic>
      <p:pic>
        <p:nvPicPr>
          <p:cNvPr id="60419" name="Picture 3" descr="F:\Стенд\Кострова-фото-Сталюгин-2013\Бакашкин-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6552038" y="5085184"/>
            <a:ext cx="2484458" cy="1656184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391533"/>
              </p:ext>
            </p:extLst>
          </p:nvPr>
        </p:nvGraphicFramePr>
        <p:xfrm>
          <a:off x="108168" y="2996952"/>
          <a:ext cx="5976000" cy="3637916"/>
        </p:xfrm>
        <a:graphic>
          <a:graphicData uri="http://schemas.openxmlformats.org/drawingml/2006/table">
            <a:tbl>
              <a:tblPr/>
              <a:tblGrid>
                <a:gridCol w="2232248"/>
                <a:gridCol w="575751"/>
                <a:gridCol w="3168001"/>
              </a:tblGrid>
              <a:tr h="3124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727" marR="5972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Год выпуска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727" marR="5972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Должность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727" marR="5972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52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latin typeface="Times New Roman"/>
                          <a:ea typeface="Times New Roman"/>
                          <a:cs typeface="Times New Roman"/>
                        </a:rPr>
                        <a:t>Зубкова </a:t>
                      </a:r>
                      <a:r>
                        <a:rPr lang="ru-RU" sz="10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Людмила </a:t>
                      </a:r>
                      <a:r>
                        <a:rPr lang="ru-RU" sz="1000" b="1" i="1" dirty="0">
                          <a:latin typeface="Times New Roman"/>
                          <a:ea typeface="Times New Roman"/>
                          <a:cs typeface="Times New Roman"/>
                        </a:rPr>
                        <a:t>Руслановна</a:t>
                      </a:r>
                    </a:p>
                  </a:txBody>
                  <a:tcPr marL="59727" marR="5972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1984</a:t>
                      </a:r>
                    </a:p>
                  </a:txBody>
                  <a:tcPr marL="59727" marR="5972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ведущий инженер-химик</a:t>
                      </a:r>
                    </a:p>
                  </a:txBody>
                  <a:tcPr marL="59727" marR="5972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52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i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Кострова</a:t>
                      </a:r>
                      <a:r>
                        <a:rPr lang="ru-RU" sz="10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b="1" i="1" dirty="0">
                          <a:latin typeface="Times New Roman"/>
                          <a:ea typeface="Times New Roman"/>
                          <a:cs typeface="Times New Roman"/>
                        </a:rPr>
                        <a:t>Светлана Николаевна</a:t>
                      </a:r>
                    </a:p>
                  </a:txBody>
                  <a:tcPr marL="59727" marR="5972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1989</a:t>
                      </a:r>
                    </a:p>
                  </a:txBody>
                  <a:tcPr marL="59727" marR="5972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ведущий инженер-химик</a:t>
                      </a:r>
                    </a:p>
                  </a:txBody>
                  <a:tcPr marL="59727" marR="5972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52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i="1" dirty="0" err="1">
                          <a:latin typeface="Times New Roman"/>
                          <a:ea typeface="Times New Roman"/>
                          <a:cs typeface="Times New Roman"/>
                        </a:rPr>
                        <a:t>Бадулина</a:t>
                      </a:r>
                      <a:r>
                        <a:rPr lang="ru-RU" sz="1000" b="1" i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Наталья </a:t>
                      </a:r>
                      <a:r>
                        <a:rPr lang="ru-RU" sz="1000" b="1" i="1" dirty="0">
                          <a:latin typeface="Times New Roman"/>
                          <a:ea typeface="Times New Roman"/>
                          <a:cs typeface="Times New Roman"/>
                        </a:rPr>
                        <a:t>Васильевна</a:t>
                      </a:r>
                    </a:p>
                  </a:txBody>
                  <a:tcPr marL="59727" marR="5972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1992</a:t>
                      </a:r>
                    </a:p>
                  </a:txBody>
                  <a:tcPr marL="59727" marR="5972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ведущий инженер-химик</a:t>
                      </a:r>
                    </a:p>
                  </a:txBody>
                  <a:tcPr marL="59727" marR="5972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18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latin typeface="Times New Roman"/>
                          <a:ea typeface="Times New Roman"/>
                          <a:cs typeface="Times New Roman"/>
                        </a:rPr>
                        <a:t>Лыткина </a:t>
                      </a:r>
                      <a:r>
                        <a:rPr lang="ru-RU" sz="10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Жанна </a:t>
                      </a:r>
                      <a:r>
                        <a:rPr lang="ru-RU" sz="1000" b="1" i="1" dirty="0">
                          <a:latin typeface="Times New Roman"/>
                          <a:ea typeface="Times New Roman"/>
                          <a:cs typeface="Times New Roman"/>
                        </a:rPr>
                        <a:t>Анатольевна</a:t>
                      </a:r>
                    </a:p>
                  </a:txBody>
                  <a:tcPr marL="59727" marR="5972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1994</a:t>
                      </a:r>
                    </a:p>
                  </a:txBody>
                  <a:tcPr marL="59727" marR="5972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ведущий инженер-химик</a:t>
                      </a:r>
                    </a:p>
                  </a:txBody>
                  <a:tcPr marL="59727" marR="5972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52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latin typeface="Times New Roman"/>
                          <a:ea typeface="Times New Roman"/>
                          <a:cs typeface="Times New Roman"/>
                        </a:rPr>
                        <a:t>Груздев Иван Владимирович</a:t>
                      </a:r>
                    </a:p>
                  </a:txBody>
                  <a:tcPr marL="59727" marR="5972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1996</a:t>
                      </a:r>
                    </a:p>
                  </a:txBody>
                  <a:tcPr marL="59727" marR="5972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к.х.н., 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ст.научный 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сотрудник</a:t>
                      </a:r>
                    </a:p>
                  </a:txBody>
                  <a:tcPr marL="59727" marR="5972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476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latin typeface="Times New Roman"/>
                          <a:ea typeface="Times New Roman"/>
                          <a:cs typeface="Times New Roman"/>
                        </a:rPr>
                        <a:t>Туманова </a:t>
                      </a:r>
                      <a:r>
                        <a:rPr lang="ru-RU" sz="10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Евгения </a:t>
                      </a:r>
                      <a:r>
                        <a:rPr lang="ru-RU" sz="1000" b="1" i="1" dirty="0">
                          <a:latin typeface="Times New Roman"/>
                          <a:ea typeface="Times New Roman"/>
                          <a:cs typeface="Times New Roman"/>
                        </a:rPr>
                        <a:t>Алексеевна</a:t>
                      </a:r>
                    </a:p>
                  </a:txBody>
                  <a:tcPr marL="59727" marR="5972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1997</a:t>
                      </a:r>
                    </a:p>
                  </a:txBody>
                  <a:tcPr marL="59727" marR="5972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ведущий инженер-химик</a:t>
                      </a:r>
                    </a:p>
                  </a:txBody>
                  <a:tcPr marL="59727" marR="5972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latin typeface="Times New Roman"/>
                          <a:ea typeface="Times New Roman"/>
                          <a:cs typeface="Times New Roman"/>
                        </a:rPr>
                        <a:t>Давыдова </a:t>
                      </a:r>
                      <a:r>
                        <a:rPr lang="ru-RU" sz="10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b="1" i="1" dirty="0">
                          <a:latin typeface="Times New Roman"/>
                          <a:ea typeface="Times New Roman"/>
                          <a:cs typeface="Times New Roman"/>
                        </a:rPr>
                        <a:t>Анжела </a:t>
                      </a:r>
                      <a:r>
                        <a:rPr lang="ru-RU" sz="1000" b="1" i="1" dirty="0" err="1">
                          <a:latin typeface="Times New Roman"/>
                          <a:ea typeface="Times New Roman"/>
                          <a:cs typeface="Times New Roman"/>
                        </a:rPr>
                        <a:t>Пантелеймоновна</a:t>
                      </a:r>
                      <a:endParaRPr lang="ru-RU" sz="1000" b="1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727" marR="5972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1998</a:t>
                      </a:r>
                    </a:p>
                  </a:txBody>
                  <a:tcPr marL="59727" marR="5972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ведущий инженер-химик</a:t>
                      </a:r>
                    </a:p>
                  </a:txBody>
                  <a:tcPr marL="59727" marR="5972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52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Злобина </a:t>
                      </a:r>
                      <a:r>
                        <a:rPr lang="ru-RU" sz="1000" b="1" i="1" dirty="0">
                          <a:latin typeface="Times New Roman"/>
                          <a:ea typeface="Times New Roman"/>
                          <a:cs typeface="Times New Roman"/>
                        </a:rPr>
                        <a:t>Наталья Вячеславовна</a:t>
                      </a:r>
                    </a:p>
                  </a:txBody>
                  <a:tcPr marL="59727" marR="5972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1999</a:t>
                      </a:r>
                    </a:p>
                  </a:txBody>
                  <a:tcPr marL="59727" marR="5972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ведущий инженер-химик</a:t>
                      </a:r>
                    </a:p>
                  </a:txBody>
                  <a:tcPr marL="59727" marR="5972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52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i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Сытарь</a:t>
                      </a:r>
                      <a:r>
                        <a:rPr lang="ru-RU" sz="10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b="1" i="1" dirty="0">
                          <a:latin typeface="Times New Roman"/>
                          <a:ea typeface="Times New Roman"/>
                          <a:cs typeface="Times New Roman"/>
                        </a:rPr>
                        <a:t>Татьяна Сергеевна</a:t>
                      </a:r>
                    </a:p>
                  </a:txBody>
                  <a:tcPr marL="59727" marR="5972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2000</a:t>
                      </a:r>
                    </a:p>
                  </a:txBody>
                  <a:tcPr marL="59727" marR="5972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ведущий инженер-химик</a:t>
                      </a:r>
                    </a:p>
                  </a:txBody>
                  <a:tcPr marL="59727" marR="5972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52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i="1">
                          <a:latin typeface="Times New Roman"/>
                          <a:ea typeface="Times New Roman"/>
                          <a:cs typeface="Times New Roman"/>
                        </a:rPr>
                        <a:t>Габов Дмитрий Николаевич</a:t>
                      </a:r>
                    </a:p>
                  </a:txBody>
                  <a:tcPr marL="59727" marR="5972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2001</a:t>
                      </a:r>
                    </a:p>
                  </a:txBody>
                  <a:tcPr marL="59727" marR="5972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к.б.н., научный сотрудник</a:t>
                      </a:r>
                    </a:p>
                  </a:txBody>
                  <a:tcPr marL="59727" marR="5972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52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latin typeface="Times New Roman"/>
                          <a:ea typeface="Times New Roman"/>
                          <a:cs typeface="Times New Roman"/>
                        </a:rPr>
                        <a:t>Зуева </a:t>
                      </a:r>
                      <a:r>
                        <a:rPr lang="ru-RU" sz="10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b="1" i="1" dirty="0">
                          <a:latin typeface="Times New Roman"/>
                          <a:ea typeface="Times New Roman"/>
                          <a:cs typeface="Times New Roman"/>
                        </a:rPr>
                        <a:t>Ольга Михайловна</a:t>
                      </a:r>
                    </a:p>
                  </a:txBody>
                  <a:tcPr marL="59727" marR="5972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2001</a:t>
                      </a:r>
                    </a:p>
                  </a:txBody>
                  <a:tcPr marL="59727" marR="5972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ведущий инженер-химик</a:t>
                      </a:r>
                    </a:p>
                  </a:txBody>
                  <a:tcPr marL="59727" marR="5972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66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i="1" dirty="0" err="1">
                          <a:latin typeface="Times New Roman"/>
                          <a:ea typeface="Times New Roman"/>
                          <a:cs typeface="Times New Roman"/>
                        </a:rPr>
                        <a:t>Антонец</a:t>
                      </a:r>
                      <a:r>
                        <a:rPr lang="ru-RU" sz="1000" b="1" i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Людмила </a:t>
                      </a:r>
                      <a:r>
                        <a:rPr lang="ru-RU" sz="1000" b="1" i="1" dirty="0">
                          <a:latin typeface="Times New Roman"/>
                          <a:ea typeface="Times New Roman"/>
                          <a:cs typeface="Times New Roman"/>
                        </a:rPr>
                        <a:t>Александровна</a:t>
                      </a:r>
                    </a:p>
                  </a:txBody>
                  <a:tcPr marL="59727" marR="5972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2002</a:t>
                      </a:r>
                    </a:p>
                  </a:txBody>
                  <a:tcPr marL="59727" marR="5972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инженер-химик </a:t>
                      </a: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 категории</a:t>
                      </a:r>
                    </a:p>
                  </a:txBody>
                  <a:tcPr marL="59727" marR="5972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52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i="1" dirty="0" err="1">
                          <a:latin typeface="Times New Roman"/>
                          <a:ea typeface="Times New Roman"/>
                          <a:cs typeface="Times New Roman"/>
                        </a:rPr>
                        <a:t>Бакашкин</a:t>
                      </a:r>
                      <a:r>
                        <a:rPr lang="ru-RU" sz="1000" b="1" i="1" dirty="0">
                          <a:latin typeface="Times New Roman"/>
                          <a:ea typeface="Times New Roman"/>
                          <a:cs typeface="Times New Roman"/>
                        </a:rPr>
                        <a:t> Сергей Владимирович</a:t>
                      </a:r>
                    </a:p>
                  </a:txBody>
                  <a:tcPr marL="59727" marR="5972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2002</a:t>
                      </a:r>
                    </a:p>
                  </a:txBody>
                  <a:tcPr marL="59727" marR="5972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ведущий инженер-электроник</a:t>
                      </a:r>
                    </a:p>
                  </a:txBody>
                  <a:tcPr marL="59727" marR="5972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52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latin typeface="Times New Roman"/>
                          <a:ea typeface="Times New Roman"/>
                          <a:cs typeface="Times New Roman"/>
                        </a:rPr>
                        <a:t>Низовцев Андрей Николаевич</a:t>
                      </a:r>
                    </a:p>
                  </a:txBody>
                  <a:tcPr marL="59727" marR="5972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2002</a:t>
                      </a:r>
                    </a:p>
                  </a:txBody>
                  <a:tcPr marL="59727" marR="5972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ведущий инженер-электроник</a:t>
                      </a:r>
                    </a:p>
                  </a:txBody>
                  <a:tcPr marL="59727" marR="5972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52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latin typeface="Times New Roman"/>
                          <a:ea typeface="Times New Roman"/>
                          <a:cs typeface="Times New Roman"/>
                        </a:rPr>
                        <a:t>Яковлева </a:t>
                      </a:r>
                      <a:r>
                        <a:rPr lang="ru-RU" sz="1000" b="1" i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Евгения </a:t>
                      </a:r>
                      <a:r>
                        <a:rPr lang="ru-RU" sz="1000" b="1" i="1" dirty="0">
                          <a:latin typeface="Times New Roman"/>
                          <a:ea typeface="Times New Roman"/>
                          <a:cs typeface="Times New Roman"/>
                        </a:rPr>
                        <a:t>Вячеславовна</a:t>
                      </a:r>
                    </a:p>
                  </a:txBody>
                  <a:tcPr marL="59727" marR="5972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2005</a:t>
                      </a:r>
                    </a:p>
                  </a:txBody>
                  <a:tcPr marL="59727" marR="5972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к.б.н., научный сотрудник</a:t>
                      </a:r>
                    </a:p>
                  </a:txBody>
                  <a:tcPr marL="59727" marR="5972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83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Бондаренко Наталья Николаевна</a:t>
                      </a:r>
                      <a:endParaRPr lang="ru-RU" sz="1000" b="1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727" marR="5972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2006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727" marR="5972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инженер-химик </a:t>
                      </a: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 категории</a:t>
                      </a:r>
                    </a:p>
                  </a:txBody>
                  <a:tcPr marL="59727" marR="5972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52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latin typeface="Times New Roman"/>
                          <a:ea typeface="Times New Roman"/>
                          <a:cs typeface="Times New Roman"/>
                        </a:rPr>
                        <a:t>Титова </a:t>
                      </a:r>
                      <a:r>
                        <a:rPr lang="ru-RU" sz="10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b="1" i="1" dirty="0">
                          <a:latin typeface="Times New Roman"/>
                          <a:ea typeface="Times New Roman"/>
                          <a:cs typeface="Times New Roman"/>
                        </a:rPr>
                        <a:t>Екатерина Сергеевна</a:t>
                      </a:r>
                    </a:p>
                  </a:txBody>
                  <a:tcPr marL="59727" marR="5972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2011</a:t>
                      </a:r>
                    </a:p>
                  </a:txBody>
                  <a:tcPr marL="59727" marR="5972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инженер-химик </a:t>
                      </a: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категории</a:t>
                      </a:r>
                    </a:p>
                  </a:txBody>
                  <a:tcPr marL="59727" marR="5972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0420" name="Picture 4" descr="F:\Стенд\Кострова-фото-Сталюгин-2013\Габов-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88024" y="4149080"/>
            <a:ext cx="2400000" cy="1800000"/>
          </a:xfrm>
          <a:prstGeom prst="rect">
            <a:avLst/>
          </a:prstGeom>
          <a:noFill/>
        </p:spPr>
      </p:pic>
      <p:pic>
        <p:nvPicPr>
          <p:cNvPr id="60422" name="Picture 6" descr="F:\Стенд\Кострова-фото-Сталюгин-2013\Зубкова-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flipH="1">
            <a:off x="6228184" y="2996952"/>
            <a:ext cx="2700198" cy="1800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260648"/>
            <a:ext cx="3779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Лаборатория «</a:t>
            </a:r>
            <a:r>
              <a:rPr lang="ru-RU" sz="2000" b="1" dirty="0" err="1" smtClean="0"/>
              <a:t>Экоаналит</a:t>
            </a:r>
            <a:r>
              <a:rPr lang="ru-RU" sz="2000" b="1" dirty="0" smtClean="0"/>
              <a:t> » </a:t>
            </a:r>
          </a:p>
          <a:p>
            <a:r>
              <a:rPr lang="ru-RU" sz="2000" b="1" dirty="0" smtClean="0"/>
              <a:t>ИБ </a:t>
            </a:r>
            <a:r>
              <a:rPr lang="ru-RU" sz="2000" b="1" dirty="0" err="1" smtClean="0"/>
              <a:t>КомиНЦ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УрО</a:t>
            </a:r>
            <a:r>
              <a:rPr lang="ru-RU" sz="2000" b="1" dirty="0" smtClean="0"/>
              <a:t> РАН</a:t>
            </a:r>
            <a:endParaRPr lang="ru-RU" sz="2000" b="1" dirty="0"/>
          </a:p>
        </p:txBody>
      </p:sp>
      <p:pic>
        <p:nvPicPr>
          <p:cNvPr id="60417" name="Picture 1" descr="F:\Стенд\Кострова-фото-Сталюгин-2013\Кондратенок-3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07504" y="1124744"/>
            <a:ext cx="2700198" cy="180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43808" y="1484784"/>
            <a:ext cx="20882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err="1" smtClean="0">
                <a:latin typeface="Times New Roman" pitchFamily="18" charset="0"/>
                <a:cs typeface="Times New Roman" pitchFamily="18" charset="0"/>
              </a:rPr>
              <a:t>Кондратенок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 Б.М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 – к.х.н., доцент, выпускник химфака и  аспирантуры ЛГУ, ведущий специалист по аналитической 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химии в РК, зав.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экоаналитической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лабораторией, зам. директора ИБ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КомиНЦ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УрО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РАН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421" name="Picture 5" descr="F:\Стенд\Кострова-фото-Сталюгин-2013\Груздев-2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860032" y="1628800"/>
            <a:ext cx="2400000" cy="1800000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188640"/>
            <a:ext cx="3068129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F:\Стенд\2015_02_05 Институт геологии_химики\emblema.tif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188640"/>
            <a:ext cx="949606" cy="870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67544" y="332656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Институт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геологии Коми НЦ УрО РАН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412776"/>
            <a:ext cx="4860032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Лаборатория органической геохимии</a:t>
            </a:r>
          </a:p>
          <a:p>
            <a:endParaRPr lang="ru-RU" sz="5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Бушнев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Д.А.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(выпуск 1995 г)  –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д.г-м.н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., зав. лабораторией</a:t>
            </a:r>
          </a:p>
          <a:p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Валяева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О.В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(выпуск 1994 г) –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к.г-м.н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., с.н.с.</a:t>
            </a:r>
          </a:p>
          <a:p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Бурдельная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Н.С.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(выпуск 2000 г) –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к.г-м.н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., с.н.с.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Зубова (Кирюхина) Т.А.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(выпуск 2013 г) – лаборант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1" name="Picture 3" descr="F:\Стенд\2015_02_05 Институт геологии_химики\IMG_152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4001" y="2852936"/>
            <a:ext cx="2207759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013" name="Picture 5" descr="F:\Стенд\2015_02_05 Институт геологии_химики\IMG_153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20" y="4797152"/>
            <a:ext cx="2160240" cy="1620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014" name="Picture 6" descr="F:\Стенд\2015_02_05 Институт геологии_химики\IMG_152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627734" y="4797152"/>
            <a:ext cx="1800250" cy="1638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012" name="Picture 4" descr="F:\Стенд\2015_02_05 Институт геологии_химики\IMG_1529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628541" y="2852936"/>
            <a:ext cx="1655427" cy="1800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716016" y="2058814"/>
            <a:ext cx="4176464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Лаборатория экспериментальной минералогии</a:t>
            </a:r>
          </a:p>
          <a:p>
            <a:pPr algn="ctr"/>
            <a:endParaRPr lang="ru-RU" sz="5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Камашев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Д.В.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(выпуск 1999 г) –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к.г-м.н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 с.н.с.</a:t>
            </a:r>
          </a:p>
          <a:p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Шанина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С.Н.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(выпуск 1993 г) –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к.г-м.н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 с.н.с.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6016" y="5382215"/>
            <a:ext cx="2736304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Лаборатория минерально-сырьевых ресурсов</a:t>
            </a:r>
          </a:p>
          <a:p>
            <a:pPr algn="ctr"/>
            <a:endParaRPr lang="ru-RU" sz="5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Кузьмин Д.В.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(выпуск 1999 г)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к.х.н.,  н.с.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5" name="Picture 7" descr="F:\Стенд\2015_02_05 Институт геологии_химики\IMG_1540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396752" y="3212976"/>
            <a:ext cx="2495728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016" name="Picture 8" descr="F:\Стенд\2015_02_05 Институт геологии_химики\Шанина, 06 1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810011" y="3356992"/>
            <a:ext cx="1418173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017" name="Picture 9" descr="F:\Стенд\2015_02_05 Институт геологии_химики\IMG_1518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452320" y="5013176"/>
            <a:ext cx="1458521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7452320" y="296069"/>
            <a:ext cx="165618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Геологический музей им. А.А.Чернова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Соболева (Матвеева) М.А.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(выпуск 2011 г) – м.н.с.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8" name="Picture 10" descr="F:\Стенд\2015_02_05 Институт геологии_химики\Соболева(Матвеева)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5436096" y="371451"/>
            <a:ext cx="1944216" cy="1545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7" name="Picture 5" descr="F:\Стенд\2015_02_05 Институт геологии_химики\IMG_152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27784" y="5246858"/>
            <a:ext cx="1800200" cy="1566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010" name="Picture 2" descr="F:\Стенд\2015_02_05 Институт геологии_химики\emblema.tif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5" y="188640"/>
            <a:ext cx="942924" cy="86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51520" y="188640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Институт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геологии Коми НЦ УрО РАН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196752"/>
            <a:ext cx="413995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Лаборатория химии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минерального сырья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Кочева (Маркова) Л.С.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(выпуск 1979 г) – д.х.н., зав. лабораторией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Якимова Т.В.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(выпуск 1998 г) – старший инженер – химик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Ходакова (Малышева) А.М.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(выпуск 2001 г) – старший инженер – химик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Перовский  И.А.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(выпуск 2011 г) – м.н.с.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Игнатьев Г.В.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(выпуск 2011 г) – инженер-химик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6" name="Picture 4" descr="F:\Стенд\2015_02_05 Институт геологии_химики\Ходакова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63688" y="3573016"/>
            <a:ext cx="1296144" cy="1926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035" name="Picture 3" descr="F:\Стенд\2015_02_05 Институт геологии_химики\IMG_152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27584" y="5085184"/>
            <a:ext cx="1512539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034" name="Picture 2" descr="F:\Стенд\Завкафедрами\Кочева Л С 10-10 (1)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flipH="1">
            <a:off x="35496" y="3645024"/>
            <a:ext cx="1374455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940152" y="2060848"/>
            <a:ext cx="320384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Лаборатория структурной и морфологической кристаллографии</a:t>
            </a:r>
          </a:p>
          <a:p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Мартиросян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(Ковалева) О.В. (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выпуск 1999 г) –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д.г-м.н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., с.н.с.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8" name="Picture 6" descr="F:\Стенд\2015_02_05 Институт геологии_химики\IMG_1532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flipH="1">
            <a:off x="7236296" y="188640"/>
            <a:ext cx="1799902" cy="1350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039" name="Picture 7" descr="F:\Стенд\2015_02_05 Институт геологии_химики\Ковалева2009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211960" y="1232718"/>
            <a:ext cx="1552018" cy="2196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3563888" y="3501008"/>
            <a:ext cx="410445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Группа изотопной геохимии</a:t>
            </a:r>
          </a:p>
          <a:p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Ветошкина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О.С.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(выпуск 1988 г)  –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к.г-м.н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., н.с.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Сажина (Соловей) А.Г.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(выпуск 1989 г) – старший инженер-химик</a:t>
            </a:r>
          </a:p>
          <a:p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Смолева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(Смирнова) И.В.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(выпуск 1989 г) – старший инженер-химик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40" name="Picture 8" descr="F:\Стенд\2015_02_05 Институт геологии_химики\ветошкина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668344" y="3652415"/>
            <a:ext cx="1361411" cy="2080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041" name="Picture 9" descr="F:\Стенд\2015_02_05 Институт геологии_химики\IMG_1534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4788024" y="5012842"/>
            <a:ext cx="1368152" cy="1512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042" name="Picture 10" descr="F:\Стенд\2015_02_05 Институт геологии_химики\IMG_1536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6084168" y="5229200"/>
            <a:ext cx="1872208" cy="1566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796136" y="890136"/>
            <a:ext cx="14401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Панфилова (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Коннина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) Г.А.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(выпуск 1979 г)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40152" y="1609055"/>
            <a:ext cx="352839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начальник шлифовальной мастерской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4343" y="80515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	</a:t>
            </a:r>
            <a:r>
              <a:rPr lang="ru-RU" sz="1400" b="1" dirty="0" smtClean="0"/>
              <a:t>		</a:t>
            </a:r>
            <a:r>
              <a:rPr lang="ru-RU" sz="2400" b="1" dirty="0" smtClean="0"/>
              <a:t>ОАО </a:t>
            </a:r>
            <a:r>
              <a:rPr lang="ru-RU" sz="2400" b="1" dirty="0"/>
              <a:t>«</a:t>
            </a:r>
            <a:r>
              <a:rPr lang="ru-RU" sz="2400" b="1" dirty="0" err="1"/>
              <a:t>Монди</a:t>
            </a:r>
            <a:r>
              <a:rPr lang="ru-RU" sz="2400" b="1" dirty="0"/>
              <a:t> СЛПК</a:t>
            </a:r>
            <a:r>
              <a:rPr lang="ru-RU" sz="2400" b="1" dirty="0" smtClean="0"/>
              <a:t>»</a:t>
            </a:r>
          </a:p>
          <a:p>
            <a:r>
              <a:rPr lang="ru-RU" sz="1400" b="1" dirty="0" smtClean="0"/>
              <a:t>Андреев </a:t>
            </a:r>
            <a:r>
              <a:rPr lang="ru-RU" sz="1400" b="1" dirty="0"/>
              <a:t>Евгений Леонидович (</a:t>
            </a:r>
            <a:r>
              <a:rPr lang="ru-RU" sz="1400" dirty="0"/>
              <a:t>выпуск </a:t>
            </a:r>
            <a:r>
              <a:rPr lang="ru-RU" sz="1400" dirty="0" smtClean="0"/>
              <a:t>1978 г</a:t>
            </a:r>
            <a:r>
              <a:rPr lang="ru-RU" sz="1400" dirty="0"/>
              <a:t>)  – </a:t>
            </a:r>
            <a:endParaRPr lang="ru-RU" sz="1400" dirty="0" smtClean="0"/>
          </a:p>
          <a:p>
            <a:r>
              <a:rPr lang="ru-RU" sz="1400" dirty="0" smtClean="0"/>
              <a:t> </a:t>
            </a:r>
            <a:r>
              <a:rPr lang="ru-RU" sz="1400" dirty="0"/>
              <a:t>начальник Управления водопроводно-канализационного хозяйства</a:t>
            </a:r>
            <a:r>
              <a:rPr lang="ru-RU" sz="1400" dirty="0" smtClean="0"/>
              <a:t>;</a:t>
            </a:r>
          </a:p>
          <a:p>
            <a:endParaRPr lang="ru-RU" sz="800" dirty="0"/>
          </a:p>
          <a:p>
            <a:r>
              <a:rPr lang="ru-RU" sz="1400" b="1" dirty="0" err="1"/>
              <a:t>Губинов</a:t>
            </a:r>
            <a:r>
              <a:rPr lang="ru-RU" sz="1400" b="1" dirty="0"/>
              <a:t> Николай Александрович </a:t>
            </a:r>
            <a:r>
              <a:rPr lang="ru-RU" sz="1400" dirty="0"/>
              <a:t>(выпуск </a:t>
            </a:r>
            <a:r>
              <a:rPr lang="ru-RU" sz="1400" dirty="0" smtClean="0"/>
              <a:t>1983 г) </a:t>
            </a:r>
            <a:r>
              <a:rPr lang="ru-RU" sz="1400" dirty="0"/>
              <a:t>– начальник отдела </a:t>
            </a:r>
            <a:endParaRPr lang="ru-RU" sz="1400" dirty="0" smtClean="0"/>
          </a:p>
          <a:p>
            <a:r>
              <a:rPr lang="ru-RU" sz="1400" dirty="0" smtClean="0"/>
              <a:t>землепользования </a:t>
            </a:r>
            <a:r>
              <a:rPr lang="ru-RU" sz="1400" dirty="0"/>
              <a:t>и экспертиз проектов Управления по </a:t>
            </a:r>
            <a:r>
              <a:rPr lang="ru-RU" sz="1400" dirty="0" smtClean="0"/>
              <a:t>развитию</a:t>
            </a:r>
          </a:p>
          <a:p>
            <a:r>
              <a:rPr lang="ru-RU" sz="1400" dirty="0" smtClean="0"/>
              <a:t> </a:t>
            </a:r>
            <a:r>
              <a:rPr lang="ru-RU" sz="1400" dirty="0"/>
              <a:t>и техническому перевооружению</a:t>
            </a:r>
            <a:r>
              <a:rPr lang="ru-RU" sz="1400" dirty="0" smtClean="0"/>
              <a:t>;</a:t>
            </a:r>
          </a:p>
          <a:p>
            <a:r>
              <a:rPr lang="ru-RU" sz="1400" b="1" dirty="0" smtClean="0"/>
              <a:t>Пшеницына </a:t>
            </a:r>
            <a:r>
              <a:rPr lang="ru-RU" sz="1400" b="1" dirty="0"/>
              <a:t>(</a:t>
            </a:r>
            <a:r>
              <a:rPr lang="ru-RU" sz="1400" b="1" dirty="0" err="1"/>
              <a:t>Туманик</a:t>
            </a:r>
            <a:r>
              <a:rPr lang="ru-RU" sz="1400" b="1" dirty="0"/>
              <a:t>) Людмила Михайловна </a:t>
            </a:r>
            <a:r>
              <a:rPr lang="ru-RU" sz="1400" dirty="0"/>
              <a:t>(выпуск </a:t>
            </a:r>
            <a:r>
              <a:rPr lang="ru-RU" sz="1400" dirty="0" smtClean="0"/>
              <a:t>1984 г) </a:t>
            </a:r>
            <a:r>
              <a:rPr lang="ru-RU" sz="1400" dirty="0"/>
              <a:t>– начальник Центра клиентского сервиса</a:t>
            </a:r>
            <a:r>
              <a:rPr lang="ru-RU" sz="1400" dirty="0" smtClean="0"/>
              <a:t>;</a:t>
            </a:r>
          </a:p>
          <a:p>
            <a:r>
              <a:rPr lang="ru-RU" sz="1400" b="1" dirty="0" smtClean="0"/>
              <a:t>Леонов </a:t>
            </a:r>
            <a:r>
              <a:rPr lang="ru-RU" sz="1400" b="1" dirty="0"/>
              <a:t>Андрей Николаевич </a:t>
            </a:r>
            <a:r>
              <a:rPr lang="ru-RU" sz="1400" dirty="0"/>
              <a:t>(выпуск </a:t>
            </a:r>
            <a:r>
              <a:rPr lang="ru-RU" sz="1400" dirty="0" smtClean="0"/>
              <a:t>1992 г</a:t>
            </a:r>
            <a:r>
              <a:rPr lang="ru-RU" sz="1400" dirty="0"/>
              <a:t>) – руководитель проектов службы инжиниринга Управления по развитию и техническому перевооружению</a:t>
            </a:r>
            <a:r>
              <a:rPr lang="ru-RU" sz="1400" dirty="0" smtClean="0"/>
              <a:t>;</a:t>
            </a:r>
          </a:p>
          <a:p>
            <a:endParaRPr lang="ru-RU" sz="800" dirty="0"/>
          </a:p>
          <a:p>
            <a:r>
              <a:rPr lang="ru-RU" sz="1400" b="1" dirty="0"/>
              <a:t>Ерин Николай Юрьевич </a:t>
            </a:r>
            <a:r>
              <a:rPr lang="ru-RU" sz="1400" dirty="0"/>
              <a:t>(</a:t>
            </a:r>
            <a:r>
              <a:rPr lang="ru-RU" sz="1400" dirty="0" smtClean="0"/>
              <a:t>выпуск 1994 г) </a:t>
            </a:r>
            <a:r>
              <a:rPr lang="ru-RU" sz="1400" dirty="0"/>
              <a:t>– начальник </a:t>
            </a:r>
            <a:r>
              <a:rPr lang="ru-RU" sz="1400" dirty="0" smtClean="0"/>
              <a:t> центр. </a:t>
            </a:r>
            <a:r>
              <a:rPr lang="ru-RU" sz="1400" dirty="0"/>
              <a:t>лаборатории Технологической службы</a:t>
            </a:r>
            <a:r>
              <a:rPr lang="ru-RU" sz="1400" dirty="0" smtClean="0"/>
              <a:t>;</a:t>
            </a:r>
          </a:p>
          <a:p>
            <a:endParaRPr lang="ru-RU" sz="800" dirty="0"/>
          </a:p>
          <a:p>
            <a:r>
              <a:rPr lang="ru-RU" sz="1400" b="1" dirty="0"/>
              <a:t>Андреев Юрий Юрьевич </a:t>
            </a:r>
            <a:r>
              <a:rPr lang="ru-RU" sz="1400" dirty="0"/>
              <a:t>(выпуск </a:t>
            </a:r>
            <a:r>
              <a:rPr lang="ru-RU" sz="1400" dirty="0" smtClean="0"/>
              <a:t>1993 г </a:t>
            </a:r>
            <a:r>
              <a:rPr lang="ru-RU" sz="1400" dirty="0"/>
              <a:t>) – </a:t>
            </a:r>
            <a:r>
              <a:rPr lang="ru-RU" sz="1400" dirty="0" smtClean="0"/>
              <a:t>начальник </a:t>
            </a:r>
            <a:r>
              <a:rPr lang="ru-RU" sz="1400" dirty="0"/>
              <a:t>ТЭЦ</a:t>
            </a:r>
            <a:r>
              <a:rPr lang="ru-RU" sz="1400" dirty="0" smtClean="0"/>
              <a:t>;</a:t>
            </a:r>
            <a:endParaRPr lang="en-US" sz="1400" dirty="0" smtClean="0"/>
          </a:p>
          <a:p>
            <a:r>
              <a:rPr lang="ru-RU" sz="1400" b="1" dirty="0" smtClean="0"/>
              <a:t>Леонова </a:t>
            </a:r>
            <a:r>
              <a:rPr lang="ru-RU" sz="1400" b="1" dirty="0" err="1" smtClean="0"/>
              <a:t>Зайтуна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Мансуровна</a:t>
            </a:r>
            <a:r>
              <a:rPr lang="ru-RU" sz="1400" b="1" dirty="0" smtClean="0"/>
              <a:t> </a:t>
            </a:r>
            <a:r>
              <a:rPr lang="ru-RU" sz="1400" dirty="0" smtClean="0"/>
              <a:t>(выпуск 1992 г) – начальник химической лаборатории ТЭЦ;</a:t>
            </a:r>
          </a:p>
          <a:p>
            <a:endParaRPr lang="ru-RU" sz="800" dirty="0"/>
          </a:p>
          <a:p>
            <a:r>
              <a:rPr lang="ru-RU" sz="1400" b="1" dirty="0" err="1"/>
              <a:t>Стафеева</a:t>
            </a:r>
            <a:r>
              <a:rPr lang="ru-RU" sz="1400" b="1" dirty="0"/>
              <a:t> Елена </a:t>
            </a:r>
            <a:r>
              <a:rPr lang="ru-RU" sz="1400" b="1" dirty="0" smtClean="0"/>
              <a:t>Александровна  </a:t>
            </a:r>
            <a:r>
              <a:rPr lang="ru-RU" sz="1400" dirty="0"/>
              <a:t>(выпуск </a:t>
            </a:r>
            <a:r>
              <a:rPr lang="ru-RU" sz="1400" dirty="0" smtClean="0"/>
              <a:t>2000 г </a:t>
            </a:r>
            <a:r>
              <a:rPr lang="ru-RU" sz="1400" dirty="0"/>
              <a:t>) – </a:t>
            </a:r>
            <a:r>
              <a:rPr lang="ru-RU" sz="1400" dirty="0" smtClean="0"/>
              <a:t>вед. </a:t>
            </a:r>
            <a:r>
              <a:rPr lang="ru-RU" sz="1400" dirty="0"/>
              <a:t>инженер отдела охраны окружающей среды</a:t>
            </a:r>
            <a:r>
              <a:rPr lang="ru-RU" sz="1400" dirty="0" smtClean="0"/>
              <a:t>;</a:t>
            </a:r>
          </a:p>
          <a:p>
            <a:r>
              <a:rPr lang="ru-RU" sz="1400" b="1" dirty="0" smtClean="0"/>
              <a:t>Злобин </a:t>
            </a:r>
            <a:r>
              <a:rPr lang="ru-RU" sz="1400" b="1" dirty="0"/>
              <a:t>Дмитрий Александрович </a:t>
            </a:r>
            <a:r>
              <a:rPr lang="ru-RU" sz="1400" dirty="0"/>
              <a:t>(выпуск </a:t>
            </a:r>
            <a:r>
              <a:rPr lang="ru-RU" sz="1400" dirty="0" smtClean="0"/>
              <a:t>1999 г) </a:t>
            </a:r>
            <a:r>
              <a:rPr lang="ru-RU" sz="1400" dirty="0"/>
              <a:t>– зам. начальника химического цеха ТЭЦ</a:t>
            </a:r>
            <a:r>
              <a:rPr lang="ru-RU" sz="1400" dirty="0" smtClean="0"/>
              <a:t>;</a:t>
            </a:r>
          </a:p>
          <a:p>
            <a:r>
              <a:rPr lang="ru-RU" sz="1400" b="1" dirty="0" smtClean="0"/>
              <a:t>Крылов Дмитрий Николаевич </a:t>
            </a:r>
            <a:r>
              <a:rPr lang="ru-RU" sz="1400" dirty="0" smtClean="0"/>
              <a:t>(выпуск 2012 г) – ведущий инженер по охране труда Управления промышленной безопасности</a:t>
            </a:r>
          </a:p>
          <a:p>
            <a:endParaRPr lang="ru-RU" sz="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4581128"/>
            <a:ext cx="5904655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	</a:t>
            </a:r>
            <a:r>
              <a:rPr lang="ru-RU" sz="2400" b="1" dirty="0" smtClean="0"/>
              <a:t>ООО </a:t>
            </a:r>
            <a:r>
              <a:rPr lang="ru-RU" sz="2400" b="1" dirty="0"/>
              <a:t>«</a:t>
            </a:r>
            <a:r>
              <a:rPr lang="ru-RU" sz="2400" b="1" dirty="0" err="1"/>
              <a:t>Комитекс</a:t>
            </a:r>
            <a:r>
              <a:rPr lang="ru-RU" sz="2400" b="1" dirty="0"/>
              <a:t> ЛИН</a:t>
            </a:r>
            <a:r>
              <a:rPr lang="ru-RU" sz="2400" b="1" dirty="0" smtClean="0"/>
              <a:t>»</a:t>
            </a:r>
          </a:p>
          <a:p>
            <a:endParaRPr lang="ru-RU" sz="1600" dirty="0"/>
          </a:p>
          <a:p>
            <a:r>
              <a:rPr lang="ru-RU" sz="1400" b="1" dirty="0"/>
              <a:t>Кожевников Руслан </a:t>
            </a:r>
            <a:r>
              <a:rPr lang="ru-RU" sz="1400" b="1" dirty="0" smtClean="0"/>
              <a:t> Валентинович  </a:t>
            </a:r>
            <a:r>
              <a:rPr lang="ru-RU" sz="1400" dirty="0"/>
              <a:t>(</a:t>
            </a:r>
            <a:r>
              <a:rPr lang="ru-RU" sz="1400" dirty="0" smtClean="0"/>
              <a:t>выпуск 2009 г) </a:t>
            </a:r>
            <a:r>
              <a:rPr lang="ru-RU" sz="1400" dirty="0"/>
              <a:t>– зам. технического директора</a:t>
            </a:r>
            <a:r>
              <a:rPr lang="ru-RU" sz="1400" dirty="0" smtClean="0"/>
              <a:t>;</a:t>
            </a:r>
          </a:p>
          <a:p>
            <a:r>
              <a:rPr lang="ru-RU" sz="1400" b="1" dirty="0" err="1" smtClean="0"/>
              <a:t>Кукольщикова</a:t>
            </a:r>
            <a:r>
              <a:rPr lang="ru-RU" sz="1400" b="1" dirty="0" smtClean="0"/>
              <a:t> </a:t>
            </a:r>
            <a:r>
              <a:rPr lang="ru-RU" sz="1400" b="1" dirty="0"/>
              <a:t>(</a:t>
            </a:r>
            <a:r>
              <a:rPr lang="ru-RU" sz="1400" b="1" dirty="0" err="1"/>
              <a:t>Шахтарина</a:t>
            </a:r>
            <a:r>
              <a:rPr lang="ru-RU" sz="1400" b="1" dirty="0"/>
              <a:t>) Юлия Александровна </a:t>
            </a:r>
            <a:r>
              <a:rPr lang="ru-RU" sz="1400" dirty="0"/>
              <a:t>(выпуск </a:t>
            </a:r>
            <a:r>
              <a:rPr lang="ru-RU" sz="1400" dirty="0" smtClean="0"/>
              <a:t>2009 г) </a:t>
            </a:r>
            <a:r>
              <a:rPr lang="ru-RU" sz="1400" dirty="0"/>
              <a:t>– </a:t>
            </a:r>
            <a:r>
              <a:rPr lang="ru-RU" sz="1400" dirty="0" smtClean="0"/>
              <a:t>инженер-технолог;</a:t>
            </a:r>
          </a:p>
          <a:p>
            <a:r>
              <a:rPr lang="ru-RU" sz="1400" b="1" dirty="0" smtClean="0"/>
              <a:t>Иванова </a:t>
            </a:r>
            <a:r>
              <a:rPr lang="ru-RU" sz="1400" b="1" dirty="0"/>
              <a:t>(Гришина) Светлана Николаевна </a:t>
            </a:r>
            <a:r>
              <a:rPr lang="ru-RU" sz="1400" dirty="0"/>
              <a:t>(выпуск </a:t>
            </a:r>
            <a:r>
              <a:rPr lang="ru-RU" sz="1400" dirty="0" smtClean="0"/>
              <a:t>2009 г) –</a:t>
            </a:r>
          </a:p>
          <a:p>
            <a:r>
              <a:rPr lang="ru-RU" sz="1400" dirty="0" smtClean="0"/>
              <a:t>инженер-технолог</a:t>
            </a:r>
            <a:r>
              <a:rPr lang="ru-RU" sz="1400" dirty="0"/>
              <a:t>.</a:t>
            </a:r>
          </a:p>
        </p:txBody>
      </p:sp>
      <p:pic>
        <p:nvPicPr>
          <p:cNvPr id="10242" name="Picture 2" descr="C:\Documents and Settings\V_V_S\Рабочий стол\Стенд\IMG_20131014_14311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84168" y="4365104"/>
            <a:ext cx="2815470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printandpack.net/wp-content/uploads/2012/07/%D0%9C%D0%BE%D0%BD%D0%B4%D0%B8-%D0%A1%D1%8B%D0%BA%D1%82%D1%8B%D0%B2%D0%BA%D0%B0%D1%80%D1%81%D0%BA%D0%B8%D0%B9-%D0%9B%D0%9F%D0%9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92688" y="332656"/>
            <a:ext cx="2699792" cy="11899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9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Стенд\DSC0035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flipH="1">
            <a:off x="4355976" y="1700808"/>
            <a:ext cx="2766020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79512" y="764704"/>
            <a:ext cx="518457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Начальник ЭКО Управления ФСКН России по Республике Коми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(2003 – 2014) полковник полиции</a:t>
            </a:r>
          </a:p>
          <a:p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Гармаш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Юрий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Иванович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(выпуск 1993 г)</a:t>
            </a:r>
          </a:p>
          <a:p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Начальник ЭКО Управления ФСКН России по 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Республике Коми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, полковник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полиции 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Андреев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Алексей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Викторович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(выпуск 1999 г)</a:t>
            </a:r>
          </a:p>
          <a:p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Ведущий эксперт подполковник полиции 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Юранев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Павел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Васильевич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(выпуск 1996 г)</a:t>
            </a:r>
          </a:p>
          <a:p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Старший эксперт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подполковник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полиции 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Чужмаров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Денис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Андреевич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(выпуск 1998 г)</a:t>
            </a:r>
          </a:p>
          <a:p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Старший эксперт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Ухтинского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МРО Управления майор полиции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Попов 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Михаил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Николаевич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(выпуск 2005 г)</a:t>
            </a:r>
          </a:p>
          <a:p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Старший эксперт Усинского МРО Управления 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капитан полиции </a:t>
            </a:r>
          </a:p>
          <a:p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Коюшев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Иван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Николаевич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(выпуск 2008 г)</a:t>
            </a:r>
          </a:p>
          <a:p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Старший эксперт Печорского МРО Управления 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капитан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полиции 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Лабута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Анна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Николаевна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(выпуск 2011 г)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 descr="C:\Documents and Settings\V_V_S\Рабочий стол\Стенд\S500050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817" y="980728"/>
            <a:ext cx="2879687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1663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Экспертно-криминалистический отдел </a:t>
            </a:r>
          </a:p>
          <a:p>
            <a:pPr algn="ctr"/>
            <a:r>
              <a:rPr lang="ru-RU" sz="2400" b="1" dirty="0" smtClean="0"/>
              <a:t>Управления</a:t>
            </a:r>
            <a:r>
              <a:rPr lang="ru-RU" sz="2400" dirty="0" smtClean="0"/>
              <a:t> </a:t>
            </a:r>
            <a:r>
              <a:rPr lang="ru-RU" sz="2400" b="1" dirty="0" smtClean="0"/>
              <a:t>ФСКН России по Республике Коми</a:t>
            </a:r>
          </a:p>
          <a:p>
            <a:pPr algn="ctr"/>
            <a:endParaRPr lang="ru-RU" sz="2400" dirty="0"/>
          </a:p>
        </p:txBody>
      </p:sp>
      <p:pic>
        <p:nvPicPr>
          <p:cNvPr id="54273" name="Picture 1" descr="F:\Стенд\Наркоконтроль\P103033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27984" y="4869160"/>
            <a:ext cx="2583189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4274" name="Picture 2" descr="F:\Стенд\Наркоконтроль\P102001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588224" y="3573016"/>
            <a:ext cx="2496799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059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16632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Экспертно-криминалистический центр МВД</a:t>
            </a:r>
          </a:p>
          <a:p>
            <a:pPr algn="ctr"/>
            <a:r>
              <a:rPr lang="ru-RU" sz="2400" b="1" dirty="0" smtClean="0"/>
              <a:t> по Республике Коми</a:t>
            </a:r>
            <a:endParaRPr lang="ru-RU" sz="2400" dirty="0"/>
          </a:p>
        </p:txBody>
      </p:sp>
      <p:pic>
        <p:nvPicPr>
          <p:cNvPr id="7" name="Picture 2" descr="C:\Documents and Settings\V_V_S\Рабочий стол\Стенд\IMG_104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3076479" cy="23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Documents and Settings\V_V_S\Рабочий стол\Стенд\IMG_087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673176"/>
            <a:ext cx="2952328" cy="2123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419872" y="1661899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Приходько Дмитрий Алексеевич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(выпуск 1993 г) – полковник полиции , зам. начальника ЭКЦ и начальник отдела специальных экспертиз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04248" y="2799799"/>
            <a:ext cx="208823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Ефремов Сергей Викторович 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(выпуск 1993 г) – полковник полиции, зам. начальника ЭКЦ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Стенд\Косолапов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4221088"/>
            <a:ext cx="3009243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312368" y="4900225"/>
            <a:ext cx="5796136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Косолапов Михаил Валерьевич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(выпуск 2003 г) – подполковник полиции, зам. начальника отдела специальных экспертиз ЭКЦ, 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двукратный второй  призер Всероссийского конкурса профессионального мастерства среди сотрудников экспертно-криминалистических подразделений территориальных органов МВД РФ на звание «Лучший по профессии» (2008 и 2014 г), его дипломная работа (2003 г) удостоена грамоты и медали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МОиН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РФ.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908720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Зубков Андрей Владимирович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(выпуск 1982 г) – полковник милиции, начальник ЭКЦ МВД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 РК с 1995 г  по  2007 г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95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Стенд\Никифоров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1740" y="3429000"/>
            <a:ext cx="2232508" cy="316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F:\Стенд\Фото химики ЭКО МВД\IMG_084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09048" y="4581128"/>
            <a:ext cx="2227448" cy="2088000"/>
          </a:xfrm>
          <a:prstGeom prst="rect">
            <a:avLst/>
          </a:prstGeom>
          <a:noFill/>
        </p:spPr>
      </p:pic>
      <p:pic>
        <p:nvPicPr>
          <p:cNvPr id="57348" name="Picture 4" descr="F:\Стенд\Фото химики ЭКО МВД\IMG_086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16216" y="2492896"/>
            <a:ext cx="2525260" cy="1899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07244" y="24400"/>
            <a:ext cx="57961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/>
              <a:t>Экспертно-криминалистический центр</a:t>
            </a:r>
          </a:p>
          <a:p>
            <a:pPr algn="ctr"/>
            <a:r>
              <a:rPr lang="ru-RU" sz="2200" b="1" dirty="0" smtClean="0"/>
              <a:t> МВД по Республике Коми,</a:t>
            </a:r>
          </a:p>
          <a:p>
            <a:pPr algn="ctr"/>
            <a:r>
              <a:rPr lang="ru-RU" sz="2000" b="1" dirty="0" smtClean="0"/>
              <a:t>отдел специальных экспертиз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100656"/>
            <a:ext cx="45365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Ковшиков </a:t>
            </a:r>
            <a:r>
              <a:rPr lang="ru-RU" sz="1400" b="1" dirty="0"/>
              <a:t>Игорь Николаевич </a:t>
            </a:r>
            <a:r>
              <a:rPr lang="ru-RU" sz="1400" dirty="0"/>
              <a:t>– </a:t>
            </a:r>
            <a:r>
              <a:rPr lang="ru-RU" sz="1400" dirty="0" smtClean="0"/>
              <a:t>майор </a:t>
            </a:r>
            <a:r>
              <a:rPr lang="ru-RU" sz="1400" dirty="0"/>
              <a:t>полиции, главный эксперт</a:t>
            </a:r>
            <a:r>
              <a:rPr lang="ru-RU" sz="1400" dirty="0" smtClean="0"/>
              <a:t>;</a:t>
            </a:r>
          </a:p>
          <a:p>
            <a:r>
              <a:rPr lang="ru-RU" sz="1400" b="1" dirty="0" smtClean="0"/>
              <a:t>Чернов </a:t>
            </a:r>
            <a:r>
              <a:rPr lang="ru-RU" sz="1400" b="1" dirty="0"/>
              <a:t>Андрей </a:t>
            </a:r>
            <a:r>
              <a:rPr lang="ru-RU" sz="1400" b="1" dirty="0" smtClean="0"/>
              <a:t>Иванович </a:t>
            </a:r>
            <a:r>
              <a:rPr lang="ru-RU" sz="1400" dirty="0" smtClean="0"/>
              <a:t>(выпуск 1997 г) </a:t>
            </a:r>
            <a:r>
              <a:rPr lang="ru-RU" sz="1400" dirty="0"/>
              <a:t>– майор полиции , главный эксперт</a:t>
            </a:r>
            <a:r>
              <a:rPr lang="ru-RU" sz="1400" dirty="0" smtClean="0"/>
              <a:t>;</a:t>
            </a:r>
          </a:p>
          <a:p>
            <a:r>
              <a:rPr lang="ru-RU" sz="1400" b="1" dirty="0" smtClean="0"/>
              <a:t>Лапин </a:t>
            </a:r>
            <a:r>
              <a:rPr lang="ru-RU" sz="1400" b="1" dirty="0"/>
              <a:t>Александр </a:t>
            </a:r>
            <a:r>
              <a:rPr lang="ru-RU" sz="1400" b="1" dirty="0" smtClean="0"/>
              <a:t>Сергеевич </a:t>
            </a:r>
            <a:r>
              <a:rPr lang="ru-RU" sz="1400" dirty="0" smtClean="0"/>
              <a:t>(выпуск 2003 г) – </a:t>
            </a:r>
            <a:r>
              <a:rPr lang="ru-RU" sz="1400" dirty="0"/>
              <a:t>майор  полиции, ст. эксперт</a:t>
            </a:r>
            <a:r>
              <a:rPr lang="ru-RU" sz="1400" dirty="0" smtClean="0"/>
              <a:t>;</a:t>
            </a:r>
          </a:p>
          <a:p>
            <a:r>
              <a:rPr lang="ru-RU" sz="1400" b="1" dirty="0" smtClean="0"/>
              <a:t>Соловьева </a:t>
            </a:r>
            <a:r>
              <a:rPr lang="ru-RU" sz="1400" b="1" dirty="0"/>
              <a:t>Ольга </a:t>
            </a:r>
            <a:r>
              <a:rPr lang="ru-RU" sz="1400" b="1" dirty="0" smtClean="0"/>
              <a:t>Вячеславовна </a:t>
            </a:r>
            <a:r>
              <a:rPr lang="ru-RU" sz="1400" dirty="0" smtClean="0"/>
              <a:t>(выпуск 2007 г) – </a:t>
            </a:r>
            <a:r>
              <a:rPr lang="ru-RU" sz="1400" dirty="0"/>
              <a:t>капитан полиции, эксперт</a:t>
            </a:r>
            <a:r>
              <a:rPr lang="ru-RU" sz="1400" dirty="0" smtClean="0"/>
              <a:t>;</a:t>
            </a:r>
          </a:p>
          <a:p>
            <a:r>
              <a:rPr lang="ru-RU" sz="1400" b="1" dirty="0" smtClean="0"/>
              <a:t>Никифоров </a:t>
            </a:r>
            <a:r>
              <a:rPr lang="ru-RU" sz="1400" b="1" dirty="0"/>
              <a:t>Андрей Владимирович </a:t>
            </a:r>
            <a:r>
              <a:rPr lang="ru-RU" sz="1400" dirty="0" smtClean="0"/>
              <a:t>(выпуск 2011 г) – магистр химии, лейтенант полиции, эксперт</a:t>
            </a:r>
          </a:p>
          <a:p>
            <a:r>
              <a:rPr lang="ru-RU" sz="1400" b="1" dirty="0" err="1" smtClean="0"/>
              <a:t>Чарков</a:t>
            </a:r>
            <a:r>
              <a:rPr lang="ru-RU" sz="1400" b="1" dirty="0" smtClean="0"/>
              <a:t> </a:t>
            </a:r>
            <a:r>
              <a:rPr lang="ru-RU" sz="1400" b="1" dirty="0"/>
              <a:t>Михаил Евгеньевич </a:t>
            </a:r>
            <a:r>
              <a:rPr lang="ru-RU" sz="1400" dirty="0" smtClean="0"/>
              <a:t>(выпуск 2011 г) – магистр химии, лейтенант полиции,  эксперт</a:t>
            </a:r>
            <a:endParaRPr lang="ru-RU" sz="1400" dirty="0"/>
          </a:p>
        </p:txBody>
      </p:sp>
      <p:pic>
        <p:nvPicPr>
          <p:cNvPr id="57347" name="Picture 3" descr="F:\Стенд\Фото химики ЭКО МВД\019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72000" y="1052736"/>
            <a:ext cx="2557979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7346" name="Picture 2" descr="F:\Стенд\Фото химики ЭКО МВД\0167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207278" y="260649"/>
            <a:ext cx="2829217" cy="2088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07504" y="4638035"/>
            <a:ext cx="423833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 smtClean="0"/>
              <a:t>Станевич</a:t>
            </a:r>
            <a:r>
              <a:rPr lang="ru-RU" sz="1400" b="1" dirty="0" smtClean="0"/>
              <a:t> </a:t>
            </a:r>
            <a:r>
              <a:rPr lang="ru-RU" sz="1400" b="1" dirty="0"/>
              <a:t>(Штанг) Марина Евгеньевна </a:t>
            </a:r>
            <a:r>
              <a:rPr lang="ru-RU" sz="1400" dirty="0" smtClean="0"/>
              <a:t>(выпуск 1992 г) – </a:t>
            </a:r>
            <a:r>
              <a:rPr lang="ru-RU" sz="1400" dirty="0"/>
              <a:t>подполковник полиции, Усть-Вымь (Микунь</a:t>
            </a:r>
            <a:r>
              <a:rPr lang="ru-RU" sz="1400" dirty="0" smtClean="0"/>
              <a:t>)</a:t>
            </a:r>
          </a:p>
          <a:p>
            <a:r>
              <a:rPr lang="ru-RU" sz="1400" b="1" dirty="0" smtClean="0"/>
              <a:t>Панюков Денис Валерьевич </a:t>
            </a:r>
            <a:r>
              <a:rPr lang="ru-RU" sz="1400" dirty="0" smtClean="0"/>
              <a:t>(выпуск 2004 г) </a:t>
            </a:r>
            <a:r>
              <a:rPr lang="ru-RU" sz="1400" dirty="0"/>
              <a:t>– майор </a:t>
            </a:r>
            <a:r>
              <a:rPr lang="ru-RU" sz="1400" dirty="0" smtClean="0"/>
              <a:t>полиции, </a:t>
            </a:r>
            <a:r>
              <a:rPr lang="ru-RU" sz="1400" dirty="0"/>
              <a:t>ст.эксперт ЭКО г. </a:t>
            </a:r>
            <a:r>
              <a:rPr lang="ru-RU" sz="1400" dirty="0" smtClean="0"/>
              <a:t>Ухта</a:t>
            </a:r>
          </a:p>
          <a:p>
            <a:r>
              <a:rPr lang="ru-RU" sz="1400" b="1" dirty="0" err="1" smtClean="0"/>
              <a:t>Могилевцева</a:t>
            </a:r>
            <a:r>
              <a:rPr lang="ru-RU" sz="1400" b="1" dirty="0" smtClean="0"/>
              <a:t> Екатерина Васильевна </a:t>
            </a:r>
            <a:r>
              <a:rPr lang="ru-RU" sz="1400" dirty="0" smtClean="0"/>
              <a:t>(выпуск 2006 г) – лейтенант полиции, эксперт ЭКО </a:t>
            </a:r>
            <a:r>
              <a:rPr lang="ru-RU" sz="1400" dirty="0" err="1" smtClean="0"/>
              <a:t>г.Ухта</a:t>
            </a:r>
            <a:endParaRPr lang="ru-RU" sz="1400" dirty="0" smtClean="0"/>
          </a:p>
          <a:p>
            <a:r>
              <a:rPr lang="ru-RU" sz="1400" b="1" dirty="0" err="1" smtClean="0"/>
              <a:t>Габов</a:t>
            </a:r>
            <a:r>
              <a:rPr lang="ru-RU" sz="1400" b="1" dirty="0" smtClean="0"/>
              <a:t> Евгений Владимирович </a:t>
            </a:r>
            <a:r>
              <a:rPr lang="ru-RU" sz="1400" dirty="0" smtClean="0"/>
              <a:t>(выпуск 2011 г)- </a:t>
            </a:r>
            <a:r>
              <a:rPr lang="ru-RU" sz="1400" dirty="0"/>
              <a:t>лейтенант полиции, </a:t>
            </a:r>
            <a:r>
              <a:rPr lang="ru-RU" sz="1400" dirty="0" smtClean="0"/>
              <a:t>эксперт </a:t>
            </a:r>
            <a:r>
              <a:rPr lang="ru-RU" sz="1400" dirty="0"/>
              <a:t>ЭКО г. Ухта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3789040"/>
            <a:ext cx="4788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Ряд выпускников работает в подразделениях</a:t>
            </a: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ЭКЦ с дислокацией в горрайорганах республики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595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Группа 43"/>
          <p:cNvGrpSpPr/>
          <p:nvPr/>
        </p:nvGrpSpPr>
        <p:grpSpPr>
          <a:xfrm>
            <a:off x="-36512" y="0"/>
            <a:ext cx="9217024" cy="6806565"/>
            <a:chOff x="-73024" y="0"/>
            <a:chExt cx="9217024" cy="6806565"/>
          </a:xfrm>
        </p:grpSpPr>
        <p:sp>
          <p:nvSpPr>
            <p:cNvPr id="28" name="Полилиния 27"/>
            <p:cNvSpPr/>
            <p:nvPr/>
          </p:nvSpPr>
          <p:spPr>
            <a:xfrm>
              <a:off x="2612569" y="5177766"/>
              <a:ext cx="4492909" cy="1628799"/>
            </a:xfrm>
            <a:custGeom>
              <a:avLst/>
              <a:gdLst>
                <a:gd name="connsiteX0" fmla="*/ 0 w 5363106"/>
                <a:gd name="connsiteY0" fmla="*/ 1827508 h 1827508"/>
                <a:gd name="connsiteX1" fmla="*/ 2011165 w 5363106"/>
                <a:gd name="connsiteY1" fmla="*/ 1613347 h 1827508"/>
                <a:gd name="connsiteX2" fmla="*/ 1340777 w 5363106"/>
                <a:gd name="connsiteY2" fmla="*/ 1427741 h 1827508"/>
                <a:gd name="connsiteX3" fmla="*/ 4022330 w 5363106"/>
                <a:gd name="connsiteY3" fmla="*/ 1427741 h 1827508"/>
                <a:gd name="connsiteX4" fmla="*/ 3351941 w 5363106"/>
                <a:gd name="connsiteY4" fmla="*/ 1613347 h 1827508"/>
                <a:gd name="connsiteX5" fmla="*/ 5363106 w 5363106"/>
                <a:gd name="connsiteY5" fmla="*/ 1827508 h 1827508"/>
                <a:gd name="connsiteX6" fmla="*/ 4692718 w 5363106"/>
                <a:gd name="connsiteY6" fmla="*/ 1042251 h 1827508"/>
                <a:gd name="connsiteX7" fmla="*/ 5363106 w 5363106"/>
                <a:gd name="connsiteY7" fmla="*/ 456877 h 1827508"/>
                <a:gd name="connsiteX8" fmla="*/ 4022330 w 5363106"/>
                <a:gd name="connsiteY8" fmla="*/ 285548 h 1827508"/>
                <a:gd name="connsiteX9" fmla="*/ 4022330 w 5363106"/>
                <a:gd name="connsiteY9" fmla="*/ 57110 h 1827508"/>
                <a:gd name="connsiteX10" fmla="*/ 1340777 w 5363106"/>
                <a:gd name="connsiteY10" fmla="*/ 57110 h 1827508"/>
                <a:gd name="connsiteX11" fmla="*/ 1340777 w 5363106"/>
                <a:gd name="connsiteY11" fmla="*/ 285548 h 1827508"/>
                <a:gd name="connsiteX12" fmla="*/ 0 w 5363106"/>
                <a:gd name="connsiteY12" fmla="*/ 456877 h 1827508"/>
                <a:gd name="connsiteX13" fmla="*/ 670388 w 5363106"/>
                <a:gd name="connsiteY13" fmla="*/ 1042251 h 1827508"/>
                <a:gd name="connsiteX14" fmla="*/ 0 w 5363106"/>
                <a:gd name="connsiteY14" fmla="*/ 1827508 h 1827508"/>
                <a:gd name="connsiteX0" fmla="*/ 2011165 w 5363106"/>
                <a:gd name="connsiteY0" fmla="*/ 1384908 h 1827508"/>
                <a:gd name="connsiteX1" fmla="*/ 2011165 w 5363106"/>
                <a:gd name="connsiteY1" fmla="*/ 1613347 h 1827508"/>
                <a:gd name="connsiteX2" fmla="*/ 1340777 w 5363106"/>
                <a:gd name="connsiteY2" fmla="*/ 1427741 h 1827508"/>
                <a:gd name="connsiteX3" fmla="*/ 4022330 w 5363106"/>
                <a:gd name="connsiteY3" fmla="*/ 1427741 h 1827508"/>
                <a:gd name="connsiteX4" fmla="*/ 3351941 w 5363106"/>
                <a:gd name="connsiteY4" fmla="*/ 1613347 h 1827508"/>
                <a:gd name="connsiteX5" fmla="*/ 3351941 w 5363106"/>
                <a:gd name="connsiteY5" fmla="*/ 1384908 h 1827508"/>
                <a:gd name="connsiteX6" fmla="*/ 2011165 w 5363106"/>
                <a:gd name="connsiteY6" fmla="*/ 1384908 h 1827508"/>
                <a:gd name="connsiteX0" fmla="*/ 0 w 5363106"/>
                <a:gd name="connsiteY0" fmla="*/ 1827508 h 1827508"/>
                <a:gd name="connsiteX1" fmla="*/ 670388 w 5363106"/>
                <a:gd name="connsiteY1" fmla="*/ 1042251 h 1827508"/>
                <a:gd name="connsiteX2" fmla="*/ 0 w 5363106"/>
                <a:gd name="connsiteY2" fmla="*/ 456877 h 1827508"/>
                <a:gd name="connsiteX3" fmla="*/ 1340777 w 5363106"/>
                <a:gd name="connsiteY3" fmla="*/ 285548 h 1827508"/>
                <a:gd name="connsiteX4" fmla="*/ 1340777 w 5363106"/>
                <a:gd name="connsiteY4" fmla="*/ 57110 h 1827508"/>
                <a:gd name="connsiteX5" fmla="*/ 4022330 w 5363106"/>
                <a:gd name="connsiteY5" fmla="*/ 57110 h 1827508"/>
                <a:gd name="connsiteX6" fmla="*/ 4022330 w 5363106"/>
                <a:gd name="connsiteY6" fmla="*/ 285548 h 1827508"/>
                <a:gd name="connsiteX7" fmla="*/ 5363106 w 5363106"/>
                <a:gd name="connsiteY7" fmla="*/ 456877 h 1827508"/>
                <a:gd name="connsiteX8" fmla="*/ 4692718 w 5363106"/>
                <a:gd name="connsiteY8" fmla="*/ 1042251 h 1827508"/>
                <a:gd name="connsiteX9" fmla="*/ 5363106 w 5363106"/>
                <a:gd name="connsiteY9" fmla="*/ 1827508 h 1827508"/>
                <a:gd name="connsiteX10" fmla="*/ 3351941 w 5363106"/>
                <a:gd name="connsiteY10" fmla="*/ 1613347 h 1827508"/>
                <a:gd name="connsiteX11" fmla="*/ 4022330 w 5363106"/>
                <a:gd name="connsiteY11" fmla="*/ 1427741 h 1827508"/>
                <a:gd name="connsiteX12" fmla="*/ 1340777 w 5363106"/>
                <a:gd name="connsiteY12" fmla="*/ 1427741 h 1827508"/>
                <a:gd name="connsiteX13" fmla="*/ 2011165 w 5363106"/>
                <a:gd name="connsiteY13" fmla="*/ 1613347 h 1827508"/>
                <a:gd name="connsiteX14" fmla="*/ 0 w 5363106"/>
                <a:gd name="connsiteY14" fmla="*/ 1827508 h 1827508"/>
                <a:gd name="connsiteX15" fmla="*/ 1340777 w 5363106"/>
                <a:gd name="connsiteY15" fmla="*/ 1427741 h 1827508"/>
                <a:gd name="connsiteX16" fmla="*/ 1340777 w 5363106"/>
                <a:gd name="connsiteY16" fmla="*/ 285548 h 1827508"/>
                <a:gd name="connsiteX17" fmla="*/ 4022330 w 5363106"/>
                <a:gd name="connsiteY17" fmla="*/ 285548 h 1827508"/>
                <a:gd name="connsiteX18" fmla="*/ 4022330 w 5363106"/>
                <a:gd name="connsiteY18" fmla="*/ 1427741 h 1827508"/>
                <a:gd name="connsiteX19" fmla="*/ 2011165 w 5363106"/>
                <a:gd name="connsiteY19" fmla="*/ 1384908 h 1827508"/>
                <a:gd name="connsiteX20" fmla="*/ 2011165 w 5363106"/>
                <a:gd name="connsiteY20" fmla="*/ 1613347 h 1827508"/>
                <a:gd name="connsiteX21" fmla="*/ 3351941 w 5363106"/>
                <a:gd name="connsiteY21" fmla="*/ 1613347 h 1827508"/>
                <a:gd name="connsiteX22" fmla="*/ 3351941 w 5363106"/>
                <a:gd name="connsiteY22" fmla="*/ 1384908 h 182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363106" h="1827508" stroke="0" extrusionOk="0">
                  <a:moveTo>
                    <a:pt x="0" y="1827508"/>
                  </a:moveTo>
                  <a:cubicBezTo>
                    <a:pt x="670388" y="1713289"/>
                    <a:pt x="1340776" y="1641902"/>
                    <a:pt x="2011165" y="1613347"/>
                  </a:cubicBezTo>
                  <a:lnTo>
                    <a:pt x="1340777" y="1427741"/>
                  </a:lnTo>
                  <a:cubicBezTo>
                    <a:pt x="2234628" y="1351594"/>
                    <a:pt x="3128479" y="1351594"/>
                    <a:pt x="4022330" y="1427741"/>
                  </a:cubicBezTo>
                  <a:lnTo>
                    <a:pt x="3351941" y="1613347"/>
                  </a:lnTo>
                  <a:cubicBezTo>
                    <a:pt x="4022330" y="1641902"/>
                    <a:pt x="4692718" y="1713289"/>
                    <a:pt x="5363106" y="1827508"/>
                  </a:cubicBezTo>
                  <a:lnTo>
                    <a:pt x="4692718" y="1042251"/>
                  </a:lnTo>
                  <a:lnTo>
                    <a:pt x="5363106" y="456877"/>
                  </a:lnTo>
                  <a:cubicBezTo>
                    <a:pt x="4916181" y="380731"/>
                    <a:pt x="4469255" y="323621"/>
                    <a:pt x="4022330" y="285548"/>
                  </a:cubicBezTo>
                  <a:lnTo>
                    <a:pt x="4022330" y="57110"/>
                  </a:lnTo>
                  <a:cubicBezTo>
                    <a:pt x="3128479" y="-19037"/>
                    <a:pt x="2234628" y="-19037"/>
                    <a:pt x="1340777" y="57110"/>
                  </a:cubicBezTo>
                  <a:lnTo>
                    <a:pt x="1340777" y="285548"/>
                  </a:lnTo>
                  <a:cubicBezTo>
                    <a:pt x="893851" y="323621"/>
                    <a:pt x="446925" y="380731"/>
                    <a:pt x="0" y="456877"/>
                  </a:cubicBezTo>
                  <a:lnTo>
                    <a:pt x="670388" y="1042251"/>
                  </a:lnTo>
                  <a:lnTo>
                    <a:pt x="0" y="1827508"/>
                  </a:lnTo>
                  <a:close/>
                </a:path>
                <a:path w="5363106" h="1827508" fill="darkenLess" stroke="0" extrusionOk="0">
                  <a:moveTo>
                    <a:pt x="2011165" y="1384908"/>
                  </a:moveTo>
                  <a:lnTo>
                    <a:pt x="2011165" y="1613347"/>
                  </a:lnTo>
                  <a:lnTo>
                    <a:pt x="1340777" y="1427741"/>
                  </a:lnTo>
                  <a:cubicBezTo>
                    <a:pt x="2234628" y="1351594"/>
                    <a:pt x="3128479" y="1351594"/>
                    <a:pt x="4022330" y="1427741"/>
                  </a:cubicBezTo>
                  <a:lnTo>
                    <a:pt x="3351941" y="1613347"/>
                  </a:lnTo>
                  <a:lnTo>
                    <a:pt x="3351941" y="1384908"/>
                  </a:lnTo>
                  <a:cubicBezTo>
                    <a:pt x="2905016" y="1365872"/>
                    <a:pt x="2458090" y="1365872"/>
                    <a:pt x="2011165" y="1384908"/>
                  </a:cubicBezTo>
                  <a:close/>
                </a:path>
                <a:path w="5363106" h="1827508" fill="none" extrusionOk="0">
                  <a:moveTo>
                    <a:pt x="0" y="1827508"/>
                  </a:moveTo>
                  <a:lnTo>
                    <a:pt x="670388" y="1042251"/>
                  </a:lnTo>
                  <a:lnTo>
                    <a:pt x="0" y="456877"/>
                  </a:lnTo>
                  <a:cubicBezTo>
                    <a:pt x="446925" y="380731"/>
                    <a:pt x="893851" y="323621"/>
                    <a:pt x="1340777" y="285548"/>
                  </a:cubicBezTo>
                  <a:lnTo>
                    <a:pt x="1340777" y="57110"/>
                  </a:lnTo>
                  <a:cubicBezTo>
                    <a:pt x="2234628" y="-19037"/>
                    <a:pt x="3128479" y="-19037"/>
                    <a:pt x="4022330" y="57110"/>
                  </a:cubicBezTo>
                  <a:lnTo>
                    <a:pt x="4022330" y="285548"/>
                  </a:lnTo>
                  <a:cubicBezTo>
                    <a:pt x="4469255" y="323621"/>
                    <a:pt x="4916181" y="380731"/>
                    <a:pt x="5363106" y="456877"/>
                  </a:cubicBezTo>
                  <a:lnTo>
                    <a:pt x="4692718" y="1042251"/>
                  </a:lnTo>
                  <a:lnTo>
                    <a:pt x="5363106" y="1827508"/>
                  </a:lnTo>
                  <a:cubicBezTo>
                    <a:pt x="4692718" y="1713289"/>
                    <a:pt x="4022330" y="1641902"/>
                    <a:pt x="3351941" y="1613347"/>
                  </a:cubicBezTo>
                  <a:lnTo>
                    <a:pt x="4022330" y="1427741"/>
                  </a:lnTo>
                  <a:cubicBezTo>
                    <a:pt x="3128479" y="1351594"/>
                    <a:pt x="2234628" y="1351594"/>
                    <a:pt x="1340777" y="1427741"/>
                  </a:cubicBezTo>
                  <a:lnTo>
                    <a:pt x="2011165" y="1613347"/>
                  </a:lnTo>
                  <a:cubicBezTo>
                    <a:pt x="1340776" y="1641902"/>
                    <a:pt x="670388" y="1713289"/>
                    <a:pt x="0" y="1827508"/>
                  </a:cubicBezTo>
                  <a:close/>
                  <a:moveTo>
                    <a:pt x="1340777" y="1427741"/>
                  </a:moveTo>
                  <a:lnTo>
                    <a:pt x="1340777" y="285548"/>
                  </a:lnTo>
                  <a:moveTo>
                    <a:pt x="4022330" y="285548"/>
                  </a:moveTo>
                  <a:lnTo>
                    <a:pt x="4022330" y="1427741"/>
                  </a:lnTo>
                  <a:moveTo>
                    <a:pt x="2011165" y="1384908"/>
                  </a:moveTo>
                  <a:lnTo>
                    <a:pt x="2011165" y="1613347"/>
                  </a:lnTo>
                  <a:moveTo>
                    <a:pt x="3351941" y="1613347"/>
                  </a:moveTo>
                  <a:lnTo>
                    <a:pt x="3351941" y="1384908"/>
                  </a:lnTo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6200000" scaled="0"/>
            </a:gradFill>
            <a:ln>
              <a:solidFill>
                <a:schemeClr val="tx1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64602" tIns="180935" rIns="1464601" bIns="580702" numCol="1" spcCol="1270" anchor="ctr" anchorCtr="0">
              <a:noAutofit/>
            </a:bodyPr>
            <a:lstStyle/>
            <a:p>
              <a:pPr algn="ctr" defTabSz="206350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Стрелка влево 28"/>
            <p:cNvSpPr/>
            <p:nvPr/>
          </p:nvSpPr>
          <p:spPr>
            <a:xfrm rot="13395248">
              <a:off x="2791613" y="4854455"/>
              <a:ext cx="1260000" cy="257143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FF6600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rgbClr r="0" g="0" b="0"/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Полилиния 29"/>
            <p:cNvSpPr/>
            <p:nvPr/>
          </p:nvSpPr>
          <p:spPr>
            <a:xfrm>
              <a:off x="1897674" y="4200594"/>
              <a:ext cx="2314286" cy="792000"/>
            </a:xfrm>
            <a:custGeom>
              <a:avLst/>
              <a:gdLst>
                <a:gd name="connsiteX0" fmla="*/ 0 w 2860002"/>
                <a:gd name="connsiteY0" fmla="*/ 99698 h 996978"/>
                <a:gd name="connsiteX1" fmla="*/ 29201 w 2860002"/>
                <a:gd name="connsiteY1" fmla="*/ 29201 h 996978"/>
                <a:gd name="connsiteX2" fmla="*/ 99698 w 2860002"/>
                <a:gd name="connsiteY2" fmla="*/ 0 h 996978"/>
                <a:gd name="connsiteX3" fmla="*/ 2760304 w 2860002"/>
                <a:gd name="connsiteY3" fmla="*/ 0 h 996978"/>
                <a:gd name="connsiteX4" fmla="*/ 2830801 w 2860002"/>
                <a:gd name="connsiteY4" fmla="*/ 29201 h 996978"/>
                <a:gd name="connsiteX5" fmla="*/ 2860002 w 2860002"/>
                <a:gd name="connsiteY5" fmla="*/ 99698 h 996978"/>
                <a:gd name="connsiteX6" fmla="*/ 2860002 w 2860002"/>
                <a:gd name="connsiteY6" fmla="*/ 897280 h 996978"/>
                <a:gd name="connsiteX7" fmla="*/ 2830801 w 2860002"/>
                <a:gd name="connsiteY7" fmla="*/ 967777 h 996978"/>
                <a:gd name="connsiteX8" fmla="*/ 2760304 w 2860002"/>
                <a:gd name="connsiteY8" fmla="*/ 996978 h 996978"/>
                <a:gd name="connsiteX9" fmla="*/ 99698 w 2860002"/>
                <a:gd name="connsiteY9" fmla="*/ 996978 h 996978"/>
                <a:gd name="connsiteX10" fmla="*/ 29201 w 2860002"/>
                <a:gd name="connsiteY10" fmla="*/ 967777 h 996978"/>
                <a:gd name="connsiteX11" fmla="*/ 0 w 2860002"/>
                <a:gd name="connsiteY11" fmla="*/ 897280 h 996978"/>
                <a:gd name="connsiteX12" fmla="*/ 0 w 2860002"/>
                <a:gd name="connsiteY12" fmla="*/ 99698 h 996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60002" h="996978">
                  <a:moveTo>
                    <a:pt x="0" y="99698"/>
                  </a:moveTo>
                  <a:cubicBezTo>
                    <a:pt x="0" y="73256"/>
                    <a:pt x="10504" y="47898"/>
                    <a:pt x="29201" y="29201"/>
                  </a:cubicBezTo>
                  <a:cubicBezTo>
                    <a:pt x="47898" y="10504"/>
                    <a:pt x="73257" y="0"/>
                    <a:pt x="99698" y="0"/>
                  </a:cubicBezTo>
                  <a:lnTo>
                    <a:pt x="2760304" y="0"/>
                  </a:lnTo>
                  <a:cubicBezTo>
                    <a:pt x="2786746" y="0"/>
                    <a:pt x="2812104" y="10504"/>
                    <a:pt x="2830801" y="29201"/>
                  </a:cubicBezTo>
                  <a:cubicBezTo>
                    <a:pt x="2849498" y="47898"/>
                    <a:pt x="2860002" y="73257"/>
                    <a:pt x="2860002" y="99698"/>
                  </a:cubicBezTo>
                  <a:lnTo>
                    <a:pt x="2860002" y="897280"/>
                  </a:lnTo>
                  <a:cubicBezTo>
                    <a:pt x="2860002" y="923722"/>
                    <a:pt x="2849498" y="949080"/>
                    <a:pt x="2830801" y="967777"/>
                  </a:cubicBezTo>
                  <a:cubicBezTo>
                    <a:pt x="2812104" y="986474"/>
                    <a:pt x="2786745" y="996978"/>
                    <a:pt x="2760304" y="996978"/>
                  </a:cubicBezTo>
                  <a:lnTo>
                    <a:pt x="99698" y="996978"/>
                  </a:lnTo>
                  <a:cubicBezTo>
                    <a:pt x="73256" y="996978"/>
                    <a:pt x="47898" y="986474"/>
                    <a:pt x="29201" y="967777"/>
                  </a:cubicBezTo>
                  <a:cubicBezTo>
                    <a:pt x="10504" y="949080"/>
                    <a:pt x="0" y="923721"/>
                    <a:pt x="0" y="897280"/>
                  </a:cubicBezTo>
                  <a:lnTo>
                    <a:pt x="0" y="99698"/>
                  </a:lnTo>
                  <a:close/>
                </a:path>
              </a:pathLst>
            </a:custGeom>
            <a:solidFill>
              <a:srgbClr val="FF660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260" tIns="128260" rIns="128260" bIns="128260" numCol="1" spcCol="1270" anchor="ctr" anchorCtr="0">
              <a:noAutofit/>
            </a:bodyPr>
            <a:lstStyle/>
            <a:p>
              <a:pPr algn="ctr" defTabSz="165080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700" dirty="0"/>
            </a:p>
          </p:txBody>
        </p:sp>
        <p:sp>
          <p:nvSpPr>
            <p:cNvPr id="12" name="Стрелка влево 11"/>
            <p:cNvSpPr/>
            <p:nvPr/>
          </p:nvSpPr>
          <p:spPr>
            <a:xfrm rot="18126023" flipV="1">
              <a:off x="3511878" y="3828211"/>
              <a:ext cx="599026" cy="257143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rgbClr r="0" g="0" b="0"/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Полилиния 15"/>
            <p:cNvSpPr/>
            <p:nvPr/>
          </p:nvSpPr>
          <p:spPr>
            <a:xfrm>
              <a:off x="3334323" y="2852701"/>
              <a:ext cx="2165023" cy="936339"/>
            </a:xfrm>
            <a:custGeom>
              <a:avLst/>
              <a:gdLst>
                <a:gd name="connsiteX0" fmla="*/ 0 w 2836939"/>
                <a:gd name="connsiteY0" fmla="*/ 91740 h 917398"/>
                <a:gd name="connsiteX1" fmla="*/ 26870 w 2836939"/>
                <a:gd name="connsiteY1" fmla="*/ 26870 h 917398"/>
                <a:gd name="connsiteX2" fmla="*/ 91740 w 2836939"/>
                <a:gd name="connsiteY2" fmla="*/ 0 h 917398"/>
                <a:gd name="connsiteX3" fmla="*/ 2745199 w 2836939"/>
                <a:gd name="connsiteY3" fmla="*/ 0 h 917398"/>
                <a:gd name="connsiteX4" fmla="*/ 2810069 w 2836939"/>
                <a:gd name="connsiteY4" fmla="*/ 26870 h 917398"/>
                <a:gd name="connsiteX5" fmla="*/ 2836939 w 2836939"/>
                <a:gd name="connsiteY5" fmla="*/ 91740 h 917398"/>
                <a:gd name="connsiteX6" fmla="*/ 2836939 w 2836939"/>
                <a:gd name="connsiteY6" fmla="*/ 825658 h 917398"/>
                <a:gd name="connsiteX7" fmla="*/ 2810069 w 2836939"/>
                <a:gd name="connsiteY7" fmla="*/ 890528 h 917398"/>
                <a:gd name="connsiteX8" fmla="*/ 2745199 w 2836939"/>
                <a:gd name="connsiteY8" fmla="*/ 917398 h 917398"/>
                <a:gd name="connsiteX9" fmla="*/ 91740 w 2836939"/>
                <a:gd name="connsiteY9" fmla="*/ 917398 h 917398"/>
                <a:gd name="connsiteX10" fmla="*/ 26870 w 2836939"/>
                <a:gd name="connsiteY10" fmla="*/ 890528 h 917398"/>
                <a:gd name="connsiteX11" fmla="*/ 0 w 2836939"/>
                <a:gd name="connsiteY11" fmla="*/ 825658 h 917398"/>
                <a:gd name="connsiteX12" fmla="*/ 0 w 2836939"/>
                <a:gd name="connsiteY12" fmla="*/ 91740 h 917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36939" h="917398">
                  <a:moveTo>
                    <a:pt x="0" y="91740"/>
                  </a:moveTo>
                  <a:cubicBezTo>
                    <a:pt x="0" y="67409"/>
                    <a:pt x="9665" y="44075"/>
                    <a:pt x="26870" y="26870"/>
                  </a:cubicBezTo>
                  <a:cubicBezTo>
                    <a:pt x="44075" y="9665"/>
                    <a:pt x="67409" y="0"/>
                    <a:pt x="91740" y="0"/>
                  </a:cubicBezTo>
                  <a:lnTo>
                    <a:pt x="2745199" y="0"/>
                  </a:lnTo>
                  <a:cubicBezTo>
                    <a:pt x="2769530" y="0"/>
                    <a:pt x="2792864" y="9665"/>
                    <a:pt x="2810069" y="26870"/>
                  </a:cubicBezTo>
                  <a:cubicBezTo>
                    <a:pt x="2827274" y="44075"/>
                    <a:pt x="2836939" y="67409"/>
                    <a:pt x="2836939" y="91740"/>
                  </a:cubicBezTo>
                  <a:lnTo>
                    <a:pt x="2836939" y="825658"/>
                  </a:lnTo>
                  <a:cubicBezTo>
                    <a:pt x="2836939" y="849989"/>
                    <a:pt x="2827274" y="873323"/>
                    <a:pt x="2810069" y="890528"/>
                  </a:cubicBezTo>
                  <a:cubicBezTo>
                    <a:pt x="2792864" y="907733"/>
                    <a:pt x="2769530" y="917398"/>
                    <a:pt x="2745199" y="917398"/>
                  </a:cubicBezTo>
                  <a:lnTo>
                    <a:pt x="91740" y="917398"/>
                  </a:lnTo>
                  <a:cubicBezTo>
                    <a:pt x="67409" y="917398"/>
                    <a:pt x="44075" y="907733"/>
                    <a:pt x="26870" y="890528"/>
                  </a:cubicBezTo>
                  <a:cubicBezTo>
                    <a:pt x="9665" y="873323"/>
                    <a:pt x="0" y="849989"/>
                    <a:pt x="0" y="825658"/>
                  </a:cubicBezTo>
                  <a:lnTo>
                    <a:pt x="0" y="9174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50" tIns="57350" rIns="57350" bIns="57350" numCol="1" spcCol="1270" anchor="ctr" anchorCtr="0">
              <a:noAutofit/>
            </a:bodyPr>
            <a:lstStyle/>
            <a:p>
              <a:pPr algn="ctr" defTabSz="50793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Стрелка влево 24"/>
            <p:cNvSpPr/>
            <p:nvPr/>
          </p:nvSpPr>
          <p:spPr>
            <a:xfrm rot="18873337" flipV="1">
              <a:off x="5529494" y="4525876"/>
              <a:ext cx="2031429" cy="257143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rgbClr r="0" g="0" b="0"/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Полилиния 25"/>
            <p:cNvSpPr/>
            <p:nvPr/>
          </p:nvSpPr>
          <p:spPr>
            <a:xfrm>
              <a:off x="6115028" y="3480432"/>
              <a:ext cx="2314286" cy="884671"/>
            </a:xfrm>
            <a:custGeom>
              <a:avLst/>
              <a:gdLst>
                <a:gd name="connsiteX0" fmla="*/ 0 w 2729107"/>
                <a:gd name="connsiteY0" fmla="*/ 87364 h 873638"/>
                <a:gd name="connsiteX1" fmla="*/ 25588 w 2729107"/>
                <a:gd name="connsiteY1" fmla="*/ 25588 h 873638"/>
                <a:gd name="connsiteX2" fmla="*/ 87364 w 2729107"/>
                <a:gd name="connsiteY2" fmla="*/ 0 h 873638"/>
                <a:gd name="connsiteX3" fmla="*/ 2641743 w 2729107"/>
                <a:gd name="connsiteY3" fmla="*/ 0 h 873638"/>
                <a:gd name="connsiteX4" fmla="*/ 2703519 w 2729107"/>
                <a:gd name="connsiteY4" fmla="*/ 25588 h 873638"/>
                <a:gd name="connsiteX5" fmla="*/ 2729107 w 2729107"/>
                <a:gd name="connsiteY5" fmla="*/ 87364 h 873638"/>
                <a:gd name="connsiteX6" fmla="*/ 2729107 w 2729107"/>
                <a:gd name="connsiteY6" fmla="*/ 786274 h 873638"/>
                <a:gd name="connsiteX7" fmla="*/ 2703519 w 2729107"/>
                <a:gd name="connsiteY7" fmla="*/ 848050 h 873638"/>
                <a:gd name="connsiteX8" fmla="*/ 2641743 w 2729107"/>
                <a:gd name="connsiteY8" fmla="*/ 873638 h 873638"/>
                <a:gd name="connsiteX9" fmla="*/ 87364 w 2729107"/>
                <a:gd name="connsiteY9" fmla="*/ 873638 h 873638"/>
                <a:gd name="connsiteX10" fmla="*/ 25588 w 2729107"/>
                <a:gd name="connsiteY10" fmla="*/ 848050 h 873638"/>
                <a:gd name="connsiteX11" fmla="*/ 0 w 2729107"/>
                <a:gd name="connsiteY11" fmla="*/ 786274 h 873638"/>
                <a:gd name="connsiteX12" fmla="*/ 0 w 2729107"/>
                <a:gd name="connsiteY12" fmla="*/ 87364 h 873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29107" h="873638">
                  <a:moveTo>
                    <a:pt x="0" y="87364"/>
                  </a:moveTo>
                  <a:cubicBezTo>
                    <a:pt x="0" y="64194"/>
                    <a:pt x="9204" y="41972"/>
                    <a:pt x="25588" y="25588"/>
                  </a:cubicBezTo>
                  <a:cubicBezTo>
                    <a:pt x="41972" y="9204"/>
                    <a:pt x="64193" y="0"/>
                    <a:pt x="87364" y="0"/>
                  </a:cubicBezTo>
                  <a:lnTo>
                    <a:pt x="2641743" y="0"/>
                  </a:lnTo>
                  <a:cubicBezTo>
                    <a:pt x="2664913" y="0"/>
                    <a:pt x="2687135" y="9204"/>
                    <a:pt x="2703519" y="25588"/>
                  </a:cubicBezTo>
                  <a:cubicBezTo>
                    <a:pt x="2719903" y="41972"/>
                    <a:pt x="2729107" y="64193"/>
                    <a:pt x="2729107" y="87364"/>
                  </a:cubicBezTo>
                  <a:lnTo>
                    <a:pt x="2729107" y="786274"/>
                  </a:lnTo>
                  <a:cubicBezTo>
                    <a:pt x="2729107" y="809444"/>
                    <a:pt x="2719903" y="831666"/>
                    <a:pt x="2703519" y="848050"/>
                  </a:cubicBezTo>
                  <a:cubicBezTo>
                    <a:pt x="2687135" y="864434"/>
                    <a:pt x="2664914" y="873638"/>
                    <a:pt x="2641743" y="873638"/>
                  </a:cubicBezTo>
                  <a:lnTo>
                    <a:pt x="87364" y="873638"/>
                  </a:lnTo>
                  <a:cubicBezTo>
                    <a:pt x="64194" y="873638"/>
                    <a:pt x="41972" y="864434"/>
                    <a:pt x="25588" y="848050"/>
                  </a:cubicBezTo>
                  <a:cubicBezTo>
                    <a:pt x="9204" y="831666"/>
                    <a:pt x="0" y="809445"/>
                    <a:pt x="0" y="786274"/>
                  </a:cubicBezTo>
                  <a:lnTo>
                    <a:pt x="0" y="87364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6068" tIns="56068" rIns="56068" bIns="56068" numCol="1" spcCol="1270" anchor="ctr" anchorCtr="0">
              <a:noAutofit/>
            </a:bodyPr>
            <a:lstStyle/>
            <a:p>
              <a:pPr algn="ctr" defTabSz="50793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Стрелка влево 8"/>
            <p:cNvSpPr/>
            <p:nvPr/>
          </p:nvSpPr>
          <p:spPr>
            <a:xfrm rot="12971492">
              <a:off x="2904013" y="2455554"/>
              <a:ext cx="962233" cy="239611"/>
            </a:xfrm>
            <a:prstGeom prst="leftArrow">
              <a:avLst>
                <a:gd name="adj1" fmla="val 60000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sp>
        <p:sp>
          <p:nvSpPr>
            <p:cNvPr id="17" name="Стрелка влево 16"/>
            <p:cNvSpPr/>
            <p:nvPr/>
          </p:nvSpPr>
          <p:spPr>
            <a:xfrm rot="13746089">
              <a:off x="1844892" y="3711618"/>
              <a:ext cx="1002857" cy="257143"/>
            </a:xfrm>
            <a:prstGeom prst="leftArrow">
              <a:avLst>
                <a:gd name="adj1" fmla="val 60000"/>
                <a:gd name="adj2" fmla="val 50000"/>
              </a:avLst>
            </a:prstGeom>
            <a:ln>
              <a:solidFill>
                <a:schemeClr val="tx1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rgbClr r="0" g="0" b="0"/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Полилиния 17"/>
            <p:cNvSpPr/>
            <p:nvPr/>
          </p:nvSpPr>
          <p:spPr>
            <a:xfrm>
              <a:off x="1024708" y="2852700"/>
              <a:ext cx="2185714" cy="792000"/>
            </a:xfrm>
            <a:custGeom>
              <a:avLst/>
              <a:gdLst>
                <a:gd name="connsiteX0" fmla="*/ 0 w 3007945"/>
                <a:gd name="connsiteY0" fmla="*/ 87364 h 873638"/>
                <a:gd name="connsiteX1" fmla="*/ 25588 w 3007945"/>
                <a:gd name="connsiteY1" fmla="*/ 25588 h 873638"/>
                <a:gd name="connsiteX2" fmla="*/ 87364 w 3007945"/>
                <a:gd name="connsiteY2" fmla="*/ 0 h 873638"/>
                <a:gd name="connsiteX3" fmla="*/ 2920581 w 3007945"/>
                <a:gd name="connsiteY3" fmla="*/ 0 h 873638"/>
                <a:gd name="connsiteX4" fmla="*/ 2982357 w 3007945"/>
                <a:gd name="connsiteY4" fmla="*/ 25588 h 873638"/>
                <a:gd name="connsiteX5" fmla="*/ 3007945 w 3007945"/>
                <a:gd name="connsiteY5" fmla="*/ 87364 h 873638"/>
                <a:gd name="connsiteX6" fmla="*/ 3007945 w 3007945"/>
                <a:gd name="connsiteY6" fmla="*/ 786274 h 873638"/>
                <a:gd name="connsiteX7" fmla="*/ 2982357 w 3007945"/>
                <a:gd name="connsiteY7" fmla="*/ 848050 h 873638"/>
                <a:gd name="connsiteX8" fmla="*/ 2920581 w 3007945"/>
                <a:gd name="connsiteY8" fmla="*/ 873638 h 873638"/>
                <a:gd name="connsiteX9" fmla="*/ 87364 w 3007945"/>
                <a:gd name="connsiteY9" fmla="*/ 873638 h 873638"/>
                <a:gd name="connsiteX10" fmla="*/ 25588 w 3007945"/>
                <a:gd name="connsiteY10" fmla="*/ 848050 h 873638"/>
                <a:gd name="connsiteX11" fmla="*/ 0 w 3007945"/>
                <a:gd name="connsiteY11" fmla="*/ 786274 h 873638"/>
                <a:gd name="connsiteX12" fmla="*/ 0 w 3007945"/>
                <a:gd name="connsiteY12" fmla="*/ 87364 h 873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07945" h="873638">
                  <a:moveTo>
                    <a:pt x="0" y="87364"/>
                  </a:moveTo>
                  <a:cubicBezTo>
                    <a:pt x="0" y="64194"/>
                    <a:pt x="9204" y="41972"/>
                    <a:pt x="25588" y="25588"/>
                  </a:cubicBezTo>
                  <a:cubicBezTo>
                    <a:pt x="41972" y="9204"/>
                    <a:pt x="64193" y="0"/>
                    <a:pt x="87364" y="0"/>
                  </a:cubicBezTo>
                  <a:lnTo>
                    <a:pt x="2920581" y="0"/>
                  </a:lnTo>
                  <a:cubicBezTo>
                    <a:pt x="2943751" y="0"/>
                    <a:pt x="2965973" y="9204"/>
                    <a:pt x="2982357" y="25588"/>
                  </a:cubicBezTo>
                  <a:cubicBezTo>
                    <a:pt x="2998741" y="41972"/>
                    <a:pt x="3007945" y="64193"/>
                    <a:pt x="3007945" y="87364"/>
                  </a:cubicBezTo>
                  <a:lnTo>
                    <a:pt x="3007945" y="786274"/>
                  </a:lnTo>
                  <a:cubicBezTo>
                    <a:pt x="3007945" y="809444"/>
                    <a:pt x="2998741" y="831666"/>
                    <a:pt x="2982357" y="848050"/>
                  </a:cubicBezTo>
                  <a:cubicBezTo>
                    <a:pt x="2965973" y="864434"/>
                    <a:pt x="2943752" y="873638"/>
                    <a:pt x="2920581" y="873638"/>
                  </a:cubicBezTo>
                  <a:lnTo>
                    <a:pt x="87364" y="873638"/>
                  </a:lnTo>
                  <a:cubicBezTo>
                    <a:pt x="64194" y="873638"/>
                    <a:pt x="41972" y="864434"/>
                    <a:pt x="25588" y="848050"/>
                  </a:cubicBezTo>
                  <a:cubicBezTo>
                    <a:pt x="9204" y="831666"/>
                    <a:pt x="0" y="809445"/>
                    <a:pt x="0" y="786274"/>
                  </a:cubicBezTo>
                  <a:lnTo>
                    <a:pt x="0" y="87364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6068" tIns="56068" rIns="56068" bIns="56068" numCol="1" spcCol="1270" anchor="ctr" anchorCtr="0">
              <a:noAutofit/>
            </a:bodyPr>
            <a:lstStyle/>
            <a:p>
              <a:pPr algn="ctr" defTabSz="50793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Стрелка влево 18"/>
            <p:cNvSpPr/>
            <p:nvPr/>
          </p:nvSpPr>
          <p:spPr>
            <a:xfrm rot="18473970">
              <a:off x="1704613" y="2372029"/>
              <a:ext cx="958441" cy="240558"/>
            </a:xfrm>
            <a:prstGeom prst="leftArrow">
              <a:avLst>
                <a:gd name="adj1" fmla="val 60000"/>
                <a:gd name="adj2" fmla="val 50000"/>
              </a:avLst>
            </a:prstGeom>
            <a:ln>
              <a:solidFill>
                <a:schemeClr val="tx1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rgbClr r="0" g="0" b="0"/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Полилиния 19"/>
            <p:cNvSpPr/>
            <p:nvPr/>
          </p:nvSpPr>
          <p:spPr>
            <a:xfrm>
              <a:off x="1481160" y="1688417"/>
              <a:ext cx="2314286" cy="720000"/>
            </a:xfrm>
            <a:custGeom>
              <a:avLst/>
              <a:gdLst>
                <a:gd name="connsiteX0" fmla="*/ 0 w 2857263"/>
                <a:gd name="connsiteY0" fmla="*/ 83136 h 831355"/>
                <a:gd name="connsiteX1" fmla="*/ 24350 w 2857263"/>
                <a:gd name="connsiteY1" fmla="*/ 24350 h 831355"/>
                <a:gd name="connsiteX2" fmla="*/ 83136 w 2857263"/>
                <a:gd name="connsiteY2" fmla="*/ 0 h 831355"/>
                <a:gd name="connsiteX3" fmla="*/ 2774127 w 2857263"/>
                <a:gd name="connsiteY3" fmla="*/ 0 h 831355"/>
                <a:gd name="connsiteX4" fmla="*/ 2832913 w 2857263"/>
                <a:gd name="connsiteY4" fmla="*/ 24350 h 831355"/>
                <a:gd name="connsiteX5" fmla="*/ 2857263 w 2857263"/>
                <a:gd name="connsiteY5" fmla="*/ 83136 h 831355"/>
                <a:gd name="connsiteX6" fmla="*/ 2857263 w 2857263"/>
                <a:gd name="connsiteY6" fmla="*/ 748219 h 831355"/>
                <a:gd name="connsiteX7" fmla="*/ 2832913 w 2857263"/>
                <a:gd name="connsiteY7" fmla="*/ 807005 h 831355"/>
                <a:gd name="connsiteX8" fmla="*/ 2774127 w 2857263"/>
                <a:gd name="connsiteY8" fmla="*/ 831355 h 831355"/>
                <a:gd name="connsiteX9" fmla="*/ 83136 w 2857263"/>
                <a:gd name="connsiteY9" fmla="*/ 831355 h 831355"/>
                <a:gd name="connsiteX10" fmla="*/ 24350 w 2857263"/>
                <a:gd name="connsiteY10" fmla="*/ 807005 h 831355"/>
                <a:gd name="connsiteX11" fmla="*/ 0 w 2857263"/>
                <a:gd name="connsiteY11" fmla="*/ 748219 h 831355"/>
                <a:gd name="connsiteX12" fmla="*/ 0 w 2857263"/>
                <a:gd name="connsiteY12" fmla="*/ 83136 h 831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57263" h="831355">
                  <a:moveTo>
                    <a:pt x="0" y="83136"/>
                  </a:moveTo>
                  <a:cubicBezTo>
                    <a:pt x="0" y="61087"/>
                    <a:pt x="8759" y="39941"/>
                    <a:pt x="24350" y="24350"/>
                  </a:cubicBezTo>
                  <a:cubicBezTo>
                    <a:pt x="39941" y="8759"/>
                    <a:pt x="61087" y="0"/>
                    <a:pt x="83136" y="0"/>
                  </a:cubicBezTo>
                  <a:lnTo>
                    <a:pt x="2774127" y="0"/>
                  </a:lnTo>
                  <a:cubicBezTo>
                    <a:pt x="2796176" y="0"/>
                    <a:pt x="2817322" y="8759"/>
                    <a:pt x="2832913" y="24350"/>
                  </a:cubicBezTo>
                  <a:cubicBezTo>
                    <a:pt x="2848504" y="39941"/>
                    <a:pt x="2857263" y="61087"/>
                    <a:pt x="2857263" y="83136"/>
                  </a:cubicBezTo>
                  <a:lnTo>
                    <a:pt x="2857263" y="748219"/>
                  </a:lnTo>
                  <a:cubicBezTo>
                    <a:pt x="2857263" y="770268"/>
                    <a:pt x="2848504" y="791414"/>
                    <a:pt x="2832913" y="807005"/>
                  </a:cubicBezTo>
                  <a:cubicBezTo>
                    <a:pt x="2817322" y="822596"/>
                    <a:pt x="2796176" y="831355"/>
                    <a:pt x="2774127" y="831355"/>
                  </a:cubicBezTo>
                  <a:lnTo>
                    <a:pt x="83136" y="831355"/>
                  </a:lnTo>
                  <a:cubicBezTo>
                    <a:pt x="61087" y="831355"/>
                    <a:pt x="39941" y="822596"/>
                    <a:pt x="24350" y="807005"/>
                  </a:cubicBezTo>
                  <a:cubicBezTo>
                    <a:pt x="8759" y="791414"/>
                    <a:pt x="0" y="770268"/>
                    <a:pt x="0" y="748219"/>
                  </a:cubicBezTo>
                  <a:lnTo>
                    <a:pt x="0" y="83136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4830" tIns="54830" rIns="54830" bIns="54830" numCol="1" spcCol="1270" anchor="ctr" anchorCtr="0">
              <a:noAutofit/>
            </a:bodyPr>
            <a:lstStyle/>
            <a:p>
              <a:pPr algn="ctr" defTabSz="50793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Стрелка углом вверх 20"/>
            <p:cNvSpPr/>
            <p:nvPr/>
          </p:nvSpPr>
          <p:spPr>
            <a:xfrm rot="10800000">
              <a:off x="2350565" y="960154"/>
              <a:ext cx="1131429" cy="771429"/>
            </a:xfrm>
            <a:prstGeom prst="bentUpArrow">
              <a:avLst>
                <a:gd name="adj1" fmla="val 16181"/>
                <a:gd name="adj2" fmla="val 17944"/>
                <a:gd name="adj3" fmla="val 25000"/>
              </a:avLst>
            </a:prstGeom>
            <a:ln>
              <a:solidFill>
                <a:schemeClr val="tx1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rgbClr r="0" g="0" b="0"/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Стрелка влево 22"/>
            <p:cNvSpPr/>
            <p:nvPr/>
          </p:nvSpPr>
          <p:spPr>
            <a:xfrm rot="16200000">
              <a:off x="6659702" y="2832892"/>
              <a:ext cx="1105714" cy="240558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CC00FF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rgbClr r="0" g="0" b="0"/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Полилиния 23"/>
            <p:cNvSpPr/>
            <p:nvPr/>
          </p:nvSpPr>
          <p:spPr>
            <a:xfrm>
              <a:off x="6115028" y="1680234"/>
              <a:ext cx="2314286" cy="792000"/>
            </a:xfrm>
            <a:custGeom>
              <a:avLst/>
              <a:gdLst>
                <a:gd name="connsiteX0" fmla="*/ 0 w 2893087"/>
                <a:gd name="connsiteY0" fmla="*/ 87364 h 873638"/>
                <a:gd name="connsiteX1" fmla="*/ 25588 w 2893087"/>
                <a:gd name="connsiteY1" fmla="*/ 25588 h 873638"/>
                <a:gd name="connsiteX2" fmla="*/ 87364 w 2893087"/>
                <a:gd name="connsiteY2" fmla="*/ 0 h 873638"/>
                <a:gd name="connsiteX3" fmla="*/ 2805723 w 2893087"/>
                <a:gd name="connsiteY3" fmla="*/ 0 h 873638"/>
                <a:gd name="connsiteX4" fmla="*/ 2867499 w 2893087"/>
                <a:gd name="connsiteY4" fmla="*/ 25588 h 873638"/>
                <a:gd name="connsiteX5" fmla="*/ 2893087 w 2893087"/>
                <a:gd name="connsiteY5" fmla="*/ 87364 h 873638"/>
                <a:gd name="connsiteX6" fmla="*/ 2893087 w 2893087"/>
                <a:gd name="connsiteY6" fmla="*/ 786274 h 873638"/>
                <a:gd name="connsiteX7" fmla="*/ 2867499 w 2893087"/>
                <a:gd name="connsiteY7" fmla="*/ 848050 h 873638"/>
                <a:gd name="connsiteX8" fmla="*/ 2805723 w 2893087"/>
                <a:gd name="connsiteY8" fmla="*/ 873638 h 873638"/>
                <a:gd name="connsiteX9" fmla="*/ 87364 w 2893087"/>
                <a:gd name="connsiteY9" fmla="*/ 873638 h 873638"/>
                <a:gd name="connsiteX10" fmla="*/ 25588 w 2893087"/>
                <a:gd name="connsiteY10" fmla="*/ 848050 h 873638"/>
                <a:gd name="connsiteX11" fmla="*/ 0 w 2893087"/>
                <a:gd name="connsiteY11" fmla="*/ 786274 h 873638"/>
                <a:gd name="connsiteX12" fmla="*/ 0 w 2893087"/>
                <a:gd name="connsiteY12" fmla="*/ 87364 h 873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93087" h="873638">
                  <a:moveTo>
                    <a:pt x="0" y="87364"/>
                  </a:moveTo>
                  <a:cubicBezTo>
                    <a:pt x="0" y="64194"/>
                    <a:pt x="9204" y="41972"/>
                    <a:pt x="25588" y="25588"/>
                  </a:cubicBezTo>
                  <a:cubicBezTo>
                    <a:pt x="41972" y="9204"/>
                    <a:pt x="64193" y="0"/>
                    <a:pt x="87364" y="0"/>
                  </a:cubicBezTo>
                  <a:lnTo>
                    <a:pt x="2805723" y="0"/>
                  </a:lnTo>
                  <a:cubicBezTo>
                    <a:pt x="2828893" y="0"/>
                    <a:pt x="2851115" y="9204"/>
                    <a:pt x="2867499" y="25588"/>
                  </a:cubicBezTo>
                  <a:cubicBezTo>
                    <a:pt x="2883883" y="41972"/>
                    <a:pt x="2893087" y="64193"/>
                    <a:pt x="2893087" y="87364"/>
                  </a:cubicBezTo>
                  <a:lnTo>
                    <a:pt x="2893087" y="786274"/>
                  </a:lnTo>
                  <a:cubicBezTo>
                    <a:pt x="2893087" y="809444"/>
                    <a:pt x="2883883" y="831666"/>
                    <a:pt x="2867499" y="848050"/>
                  </a:cubicBezTo>
                  <a:cubicBezTo>
                    <a:pt x="2851115" y="864434"/>
                    <a:pt x="2828894" y="873638"/>
                    <a:pt x="2805723" y="873638"/>
                  </a:cubicBezTo>
                  <a:lnTo>
                    <a:pt x="87364" y="873638"/>
                  </a:lnTo>
                  <a:cubicBezTo>
                    <a:pt x="64194" y="873638"/>
                    <a:pt x="41972" y="864434"/>
                    <a:pt x="25588" y="848050"/>
                  </a:cubicBezTo>
                  <a:cubicBezTo>
                    <a:pt x="9204" y="831666"/>
                    <a:pt x="0" y="809445"/>
                    <a:pt x="0" y="786274"/>
                  </a:cubicBezTo>
                  <a:lnTo>
                    <a:pt x="0" y="87364"/>
                  </a:lnTo>
                  <a:close/>
                </a:path>
              </a:pathLst>
            </a:custGeom>
            <a:solidFill>
              <a:srgbClr val="CC00FF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6068" tIns="56068" rIns="56068" bIns="56068" numCol="1" spcCol="1270" anchor="ctr" anchorCtr="0">
              <a:noAutofit/>
            </a:bodyPr>
            <a:lstStyle/>
            <a:p>
              <a:pPr algn="ctr" defTabSz="50793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Стрелка вниз 7"/>
            <p:cNvSpPr/>
            <p:nvPr/>
          </p:nvSpPr>
          <p:spPr>
            <a:xfrm>
              <a:off x="490095" y="681941"/>
              <a:ext cx="625521" cy="5990925"/>
            </a:xfrm>
            <a:prstGeom prst="downArrow">
              <a:avLst/>
            </a:prstGeom>
            <a:gradFill flip="none" rotWithShape="1">
              <a:gsLst>
                <a:gs pos="0">
                  <a:srgbClr val="A603AB">
                    <a:alpha val="64000"/>
                  </a:srgbClr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  <a:tileRect/>
            </a:gradFill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1403649" y="1793416"/>
              <a:ext cx="2396838" cy="4909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88893">
                <a:lnSpc>
                  <a:spcPts val="714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Кафедра химии</a:t>
              </a:r>
            </a:p>
            <a:p>
              <a:pPr algn="ctr" defTabSz="888893">
                <a:lnSpc>
                  <a:spcPts val="714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ru-RU" sz="1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Брач Б.Я., </a:t>
              </a:r>
              <a:r>
                <a:rPr lang="ru-RU" sz="1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д.х.н</a:t>
              </a:r>
              <a:r>
                <a:rPr lang="ru-RU" sz="1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., </a:t>
              </a:r>
              <a:r>
                <a:rPr lang="ru-RU" sz="1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профессор (1986 г.), </a:t>
              </a:r>
              <a:endParaRPr lang="ru-RU" sz="1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888893">
                <a:lnSpc>
                  <a:spcPts val="714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 </a:t>
              </a:r>
              <a:r>
                <a:rPr lang="ru-RU" sz="1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1977 по 1992 </a:t>
              </a:r>
              <a:r>
                <a:rPr lang="ru-RU" sz="10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гг</a:t>
              </a:r>
              <a:r>
                <a:rPr lang="ru-RU" sz="1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1023034" y="2914657"/>
              <a:ext cx="2165264" cy="7404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88893">
                <a:lnSpc>
                  <a:spcPts val="714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Кафедра </a:t>
              </a:r>
              <a:r>
                <a:rPr lang="ru-RU" sz="13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неорганической и </a:t>
              </a:r>
            </a:p>
            <a:p>
              <a:pPr algn="ctr" defTabSz="888893">
                <a:lnSpc>
                  <a:spcPts val="714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аналитической химии</a:t>
              </a:r>
              <a:endParaRPr lang="ru-RU" sz="1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888893">
                <a:lnSpc>
                  <a:spcPts val="714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ru-RU" sz="1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Брач Б.Я., </a:t>
              </a:r>
              <a:r>
                <a:rPr lang="ru-RU" sz="1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д.х.н</a:t>
              </a:r>
              <a:r>
                <a:rPr lang="ru-RU" sz="1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., </a:t>
              </a:r>
              <a:r>
                <a:rPr lang="ru-RU" sz="1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профессор, </a:t>
              </a:r>
              <a:endParaRPr lang="ru-RU" sz="1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888893">
                <a:lnSpc>
                  <a:spcPts val="714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 </a:t>
              </a:r>
              <a:r>
                <a:rPr lang="ru-RU" sz="1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1992 по 2006 </a:t>
              </a:r>
              <a:r>
                <a:rPr lang="ru-RU" sz="10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гг</a:t>
              </a:r>
              <a:r>
                <a:rPr lang="ru-RU" sz="1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3234708" y="2920249"/>
              <a:ext cx="2357732" cy="4909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88893">
                <a:lnSpc>
                  <a:spcPts val="714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Кафедра </a:t>
              </a:r>
              <a:r>
                <a:rPr lang="ru-RU" sz="13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физической химии</a:t>
              </a:r>
              <a:endParaRPr lang="ru-RU" sz="1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888893">
                <a:lnSpc>
                  <a:spcPts val="714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ru-RU" sz="10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Сюткин</a:t>
              </a:r>
              <a:r>
                <a:rPr lang="ru-RU" sz="1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В.Н., д.х.н</a:t>
              </a:r>
              <a:r>
                <a:rPr lang="ru-RU" sz="1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., </a:t>
              </a:r>
              <a:r>
                <a:rPr lang="ru-RU" sz="1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профессор, </a:t>
              </a:r>
              <a:endParaRPr lang="ru-RU" sz="1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888893">
                <a:lnSpc>
                  <a:spcPts val="714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 </a:t>
              </a:r>
              <a:r>
                <a:rPr lang="ru-RU" sz="1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1992 </a:t>
              </a:r>
              <a:r>
                <a:rPr lang="ru-RU" sz="1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до </a:t>
              </a:r>
              <a:r>
                <a:rPr lang="ru-RU" sz="1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1997 </a:t>
              </a:r>
              <a:r>
                <a:rPr lang="ru-RU" sz="10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гг</a:t>
              </a:r>
              <a:r>
                <a:rPr lang="ru-RU" sz="1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3234708" y="3434592"/>
              <a:ext cx="2357732" cy="3257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88893">
                <a:lnSpc>
                  <a:spcPts val="714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Ванчикова Е.В., к.х.н</a:t>
              </a:r>
              <a:r>
                <a:rPr lang="ru-RU" sz="1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., </a:t>
              </a:r>
              <a:r>
                <a:rPr lang="ru-RU" sz="1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доцент, </a:t>
              </a:r>
              <a:endParaRPr lang="ru-RU" sz="1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888893">
                <a:lnSpc>
                  <a:spcPts val="714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 </a:t>
              </a:r>
              <a:r>
                <a:rPr lang="ru-RU" sz="1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1997 по 2006 </a:t>
              </a:r>
              <a:r>
                <a:rPr lang="ru-RU" sz="10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гг</a:t>
              </a:r>
              <a:r>
                <a:rPr lang="ru-RU" sz="1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1794548" y="4251949"/>
              <a:ext cx="2502083" cy="718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88893">
                <a:lnSpc>
                  <a:spcPts val="714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Кафедра </a:t>
              </a:r>
              <a:r>
                <a:rPr lang="ru-RU" sz="11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неорганической,</a:t>
              </a:r>
            </a:p>
            <a:p>
              <a:pPr algn="ctr" defTabSz="888893">
                <a:lnSpc>
                  <a:spcPts val="714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аналитической и физической  химии</a:t>
              </a:r>
              <a:endParaRPr lang="ru-RU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888893">
                <a:lnSpc>
                  <a:spcPts val="714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ru-RU" sz="10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Сталюгин</a:t>
              </a:r>
              <a:r>
                <a:rPr lang="ru-RU" sz="1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В.В., к.х.н</a:t>
              </a:r>
              <a:r>
                <a:rPr lang="ru-RU" sz="1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., </a:t>
              </a:r>
              <a:r>
                <a:rPr lang="ru-RU" sz="1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доцент, </a:t>
              </a:r>
              <a:endParaRPr lang="ru-RU" sz="1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888893">
                <a:lnSpc>
                  <a:spcPts val="714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 </a:t>
              </a:r>
              <a:r>
                <a:rPr lang="ru-RU" sz="1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2006 по 2010 </a:t>
              </a:r>
              <a:r>
                <a:rPr lang="ru-RU" sz="10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гг</a:t>
              </a:r>
              <a:r>
                <a:rPr lang="ru-RU" sz="1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3749051" y="5434937"/>
              <a:ext cx="2261498" cy="6506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88893">
                <a:lnSpc>
                  <a:spcPts val="714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Кафедра </a:t>
              </a:r>
              <a:r>
                <a:rPr lang="ru-RU" sz="2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химии</a:t>
              </a:r>
            </a:p>
            <a:p>
              <a:pPr algn="ctr" defTabSz="888893">
                <a:lnSpc>
                  <a:spcPts val="714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888893">
                <a:lnSpc>
                  <a:spcPts val="714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ru-RU" sz="11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Кочева Л.С., д.х.н</a:t>
              </a:r>
              <a:r>
                <a:rPr lang="ru-RU" sz="11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., </a:t>
              </a:r>
              <a:r>
                <a:rPr lang="ru-RU" sz="11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профессор, </a:t>
              </a:r>
              <a:endParaRPr lang="ru-RU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888893">
                <a:lnSpc>
                  <a:spcPts val="714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 </a:t>
              </a:r>
              <a:r>
                <a:rPr lang="ru-RU" sz="11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2010 по 2012 </a:t>
              </a:r>
              <a:r>
                <a:rPr lang="ru-RU" sz="11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гг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3719259" y="6103583"/>
              <a:ext cx="2261498" cy="3311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88893">
                <a:lnSpc>
                  <a:spcPts val="714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Залевская</a:t>
              </a:r>
              <a:r>
                <a:rPr lang="ru-RU" sz="11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О.А.,  к.х.н</a:t>
              </a:r>
              <a:r>
                <a:rPr lang="ru-RU" sz="11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., </a:t>
              </a:r>
              <a:r>
                <a:rPr lang="ru-RU" sz="11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доцент, </a:t>
              </a:r>
              <a:endParaRPr lang="ru-RU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888893">
                <a:lnSpc>
                  <a:spcPts val="714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 </a:t>
              </a:r>
              <a:r>
                <a:rPr lang="ru-RU" sz="11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2012 г</a:t>
              </a:r>
              <a:r>
                <a:rPr lang="ru-RU" sz="11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6063594" y="3429000"/>
              <a:ext cx="2405849" cy="9448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88893"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Кафедра </a:t>
              </a:r>
              <a:r>
                <a:rPr lang="ru-RU" sz="13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органической химии</a:t>
              </a:r>
              <a:endParaRPr lang="ru-RU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888893">
                <a:lnSpc>
                  <a:spcPts val="714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Кучин</a:t>
              </a:r>
              <a:r>
                <a:rPr lang="ru-RU" sz="11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А.В</a:t>
              </a:r>
              <a:r>
                <a:rPr lang="ru-RU" sz="1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., д.х.н</a:t>
              </a:r>
              <a:r>
                <a:rPr lang="ru-RU" sz="1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., </a:t>
              </a:r>
              <a:r>
                <a:rPr lang="ru-RU" sz="1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член-корр. РАН, </a:t>
              </a:r>
            </a:p>
            <a:p>
              <a:pPr algn="ctr" defTabSz="888893">
                <a:lnSpc>
                  <a:spcPts val="714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директор ИХ </a:t>
              </a:r>
              <a:r>
                <a:rPr lang="ru-RU" sz="10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КомиНЦ</a:t>
              </a:r>
              <a:r>
                <a:rPr lang="ru-RU" sz="1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0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УрО</a:t>
              </a:r>
              <a:r>
                <a:rPr lang="ru-RU" sz="1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РАН </a:t>
              </a:r>
              <a:endParaRPr lang="ru-RU" sz="1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888893">
                <a:lnSpc>
                  <a:spcPts val="714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 </a:t>
              </a:r>
              <a:r>
                <a:rPr lang="ru-RU" sz="1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2002 по 2010 </a:t>
              </a:r>
              <a:r>
                <a:rPr lang="ru-RU" sz="10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гг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5940152" y="1731669"/>
              <a:ext cx="2568804" cy="6506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88893">
                <a:lnSpc>
                  <a:spcPts val="714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Кафедра </a:t>
              </a:r>
              <a:r>
                <a:rPr lang="ru-RU" sz="13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органической и </a:t>
              </a:r>
            </a:p>
            <a:p>
              <a:pPr algn="ctr" defTabSz="888893">
                <a:lnSpc>
                  <a:spcPts val="714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биологической химии</a:t>
              </a:r>
              <a:endParaRPr lang="ru-RU" sz="1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888893">
                <a:lnSpc>
                  <a:spcPts val="714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ru-RU" sz="1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Потапов Г.П., д.х.н., профессор (1991 г.), </a:t>
              </a:r>
              <a:endParaRPr lang="ru-RU" sz="1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888893">
                <a:lnSpc>
                  <a:spcPts val="714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 </a:t>
              </a:r>
              <a:r>
                <a:rPr lang="ru-RU" sz="1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1977 по 2002 </a:t>
              </a:r>
              <a:r>
                <a:rPr lang="ru-RU" sz="10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гг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-73024" y="961483"/>
              <a:ext cx="721754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700" b="1" i="1" dirty="0" smtClean="0">
                  <a:solidFill>
                    <a:srgbClr val="C00000"/>
                  </a:solidFill>
                </a:rPr>
                <a:t>1973</a:t>
              </a:r>
              <a:endParaRPr lang="ru-RU" sz="1700" b="1" i="1" dirty="0">
                <a:solidFill>
                  <a:srgbClr val="C00000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-73024" y="4921923"/>
              <a:ext cx="721754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700" b="1" i="1" dirty="0" smtClean="0">
                  <a:solidFill>
                    <a:srgbClr val="C00000"/>
                  </a:solidFill>
                </a:rPr>
                <a:t>2010</a:t>
              </a:r>
              <a:endParaRPr lang="ru-RU" sz="1700" b="1" i="1" dirty="0">
                <a:solidFill>
                  <a:srgbClr val="C00000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-73024" y="5805264"/>
              <a:ext cx="721754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700" b="1" i="1" dirty="0" smtClean="0">
                  <a:solidFill>
                    <a:srgbClr val="C00000"/>
                  </a:solidFill>
                </a:rPr>
                <a:t>2012</a:t>
              </a:r>
              <a:endParaRPr lang="ru-RU" sz="1700" b="1" i="1" dirty="0">
                <a:solidFill>
                  <a:srgbClr val="C00000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-73024" y="2842068"/>
              <a:ext cx="721754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700" b="1" i="1" dirty="0" smtClean="0">
                  <a:solidFill>
                    <a:srgbClr val="C00000"/>
                  </a:solidFill>
                </a:rPr>
                <a:t>1992</a:t>
              </a:r>
              <a:endParaRPr lang="ru-RU" sz="1700" b="1" i="1" dirty="0">
                <a:solidFill>
                  <a:srgbClr val="C00000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-5652" y="548680"/>
              <a:ext cx="6736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i="1" dirty="0" smtClean="0">
                  <a:solidFill>
                    <a:srgbClr val="C00000"/>
                  </a:solidFill>
                </a:rPr>
                <a:t>Год</a:t>
              </a:r>
              <a:endParaRPr lang="ru-RU" b="1" i="1" dirty="0">
                <a:solidFill>
                  <a:srgbClr val="C00000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-73024" y="1813382"/>
              <a:ext cx="721754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700" b="1" i="1" dirty="0" smtClean="0">
                  <a:solidFill>
                    <a:srgbClr val="C00000"/>
                  </a:solidFill>
                </a:rPr>
                <a:t>1977</a:t>
              </a:r>
              <a:endParaRPr lang="ru-RU" sz="1700" b="1" i="1" dirty="0">
                <a:solidFill>
                  <a:srgbClr val="C00000"/>
                </a:solidFill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0" y="0"/>
              <a:ext cx="9144000" cy="61555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3400" b="1" dirty="0" smtClean="0">
                  <a:solidFill>
                    <a:srgbClr val="4F2270"/>
                  </a:solidFill>
                  <a:latin typeface="Monotype Corsiva" pitchFamily="66" charset="0"/>
                </a:rPr>
                <a:t>Этапы развития химического отделения СыктГУ</a:t>
              </a:r>
              <a:endParaRPr lang="ru-RU" sz="3400" b="1" dirty="0">
                <a:solidFill>
                  <a:srgbClr val="4F2270"/>
                </a:solidFill>
                <a:latin typeface="Monotype Corsiva" pitchFamily="66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-73024" y="3597386"/>
              <a:ext cx="721754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700" b="1" i="1" dirty="0" smtClean="0">
                  <a:solidFill>
                    <a:srgbClr val="C00000"/>
                  </a:solidFill>
                </a:rPr>
                <a:t>2002</a:t>
              </a:r>
              <a:endParaRPr lang="ru-RU" sz="1700" b="1" i="1" dirty="0">
                <a:solidFill>
                  <a:srgbClr val="C00000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-73024" y="4251949"/>
              <a:ext cx="721754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700" b="1" i="1" dirty="0" smtClean="0">
                  <a:solidFill>
                    <a:srgbClr val="C00000"/>
                  </a:solidFill>
                </a:rPr>
                <a:t>2006</a:t>
              </a:r>
              <a:endParaRPr lang="ru-RU" sz="1700" b="1" i="1" dirty="0">
                <a:solidFill>
                  <a:srgbClr val="C00000"/>
                </a:solidFill>
              </a:endParaRPr>
            </a:p>
          </p:txBody>
        </p:sp>
        <p:sp>
          <p:nvSpPr>
            <p:cNvPr id="57" name="Стрелка углом вверх 56"/>
            <p:cNvSpPr/>
            <p:nvPr/>
          </p:nvSpPr>
          <p:spPr>
            <a:xfrm rot="10800000" flipH="1">
              <a:off x="6217897" y="960154"/>
              <a:ext cx="1131429" cy="771429"/>
            </a:xfrm>
            <a:prstGeom prst="bentUpArrow">
              <a:avLst>
                <a:gd name="adj1" fmla="val 16181"/>
                <a:gd name="adj2" fmla="val 17944"/>
                <a:gd name="adj3" fmla="val 25000"/>
              </a:avLst>
            </a:prstGeom>
            <a:ln>
              <a:solidFill>
                <a:schemeClr val="tx1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rgbClr r="0" g="0" b="0"/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Полилиния 21"/>
            <p:cNvSpPr/>
            <p:nvPr/>
          </p:nvSpPr>
          <p:spPr>
            <a:xfrm>
              <a:off x="3389011" y="634019"/>
              <a:ext cx="2886698" cy="838636"/>
            </a:xfrm>
            <a:custGeom>
              <a:avLst/>
              <a:gdLst>
                <a:gd name="connsiteX0" fmla="*/ 0 w 4347054"/>
                <a:gd name="connsiteY0" fmla="*/ 142548 h 1425477"/>
                <a:gd name="connsiteX1" fmla="*/ 41751 w 4347054"/>
                <a:gd name="connsiteY1" fmla="*/ 41751 h 1425477"/>
                <a:gd name="connsiteX2" fmla="*/ 142548 w 4347054"/>
                <a:gd name="connsiteY2" fmla="*/ 0 h 1425477"/>
                <a:gd name="connsiteX3" fmla="*/ 4204506 w 4347054"/>
                <a:gd name="connsiteY3" fmla="*/ 0 h 1425477"/>
                <a:gd name="connsiteX4" fmla="*/ 4305303 w 4347054"/>
                <a:gd name="connsiteY4" fmla="*/ 41751 h 1425477"/>
                <a:gd name="connsiteX5" fmla="*/ 4347054 w 4347054"/>
                <a:gd name="connsiteY5" fmla="*/ 142548 h 1425477"/>
                <a:gd name="connsiteX6" fmla="*/ 4347054 w 4347054"/>
                <a:gd name="connsiteY6" fmla="*/ 1282929 h 1425477"/>
                <a:gd name="connsiteX7" fmla="*/ 4305303 w 4347054"/>
                <a:gd name="connsiteY7" fmla="*/ 1383726 h 1425477"/>
                <a:gd name="connsiteX8" fmla="*/ 4204506 w 4347054"/>
                <a:gd name="connsiteY8" fmla="*/ 1425477 h 1425477"/>
                <a:gd name="connsiteX9" fmla="*/ 142548 w 4347054"/>
                <a:gd name="connsiteY9" fmla="*/ 1425477 h 1425477"/>
                <a:gd name="connsiteX10" fmla="*/ 41751 w 4347054"/>
                <a:gd name="connsiteY10" fmla="*/ 1383726 h 1425477"/>
                <a:gd name="connsiteX11" fmla="*/ 0 w 4347054"/>
                <a:gd name="connsiteY11" fmla="*/ 1282929 h 1425477"/>
                <a:gd name="connsiteX12" fmla="*/ 0 w 4347054"/>
                <a:gd name="connsiteY12" fmla="*/ 142548 h 1425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47054" h="1425477">
                  <a:moveTo>
                    <a:pt x="0" y="142548"/>
                  </a:moveTo>
                  <a:cubicBezTo>
                    <a:pt x="0" y="104742"/>
                    <a:pt x="15019" y="68484"/>
                    <a:pt x="41751" y="41751"/>
                  </a:cubicBezTo>
                  <a:cubicBezTo>
                    <a:pt x="68484" y="15018"/>
                    <a:pt x="104742" y="0"/>
                    <a:pt x="142548" y="0"/>
                  </a:cubicBezTo>
                  <a:lnTo>
                    <a:pt x="4204506" y="0"/>
                  </a:lnTo>
                  <a:cubicBezTo>
                    <a:pt x="4242312" y="0"/>
                    <a:pt x="4278570" y="15019"/>
                    <a:pt x="4305303" y="41751"/>
                  </a:cubicBezTo>
                  <a:cubicBezTo>
                    <a:pt x="4332036" y="68484"/>
                    <a:pt x="4347054" y="104742"/>
                    <a:pt x="4347054" y="142548"/>
                  </a:cubicBezTo>
                  <a:lnTo>
                    <a:pt x="4347054" y="1282929"/>
                  </a:lnTo>
                  <a:cubicBezTo>
                    <a:pt x="4347054" y="1320735"/>
                    <a:pt x="4332036" y="1356993"/>
                    <a:pt x="4305303" y="1383726"/>
                  </a:cubicBezTo>
                  <a:cubicBezTo>
                    <a:pt x="4278570" y="1410459"/>
                    <a:pt x="4242312" y="1425477"/>
                    <a:pt x="4204506" y="1425477"/>
                  </a:cubicBezTo>
                  <a:lnTo>
                    <a:pt x="142548" y="1425477"/>
                  </a:lnTo>
                  <a:cubicBezTo>
                    <a:pt x="104742" y="1425477"/>
                    <a:pt x="68484" y="1410459"/>
                    <a:pt x="41751" y="1383726"/>
                  </a:cubicBezTo>
                  <a:cubicBezTo>
                    <a:pt x="15018" y="1356993"/>
                    <a:pt x="0" y="1320735"/>
                    <a:pt x="0" y="1282929"/>
                  </a:cubicBezTo>
                  <a:lnTo>
                    <a:pt x="0" y="142548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091" tIns="95091" rIns="95091" bIns="95091" numCol="1" spcCol="1270" anchor="ctr" anchorCtr="0">
              <a:noAutofit/>
            </a:bodyPr>
            <a:lstStyle/>
            <a:p>
              <a:pPr algn="ctr" defTabSz="88889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Кафедра химии</a:t>
              </a:r>
            </a:p>
            <a:p>
              <a:pPr algn="ctr" defTabSz="88889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dirty="0" smtClean="0">
                  <a:latin typeface="Times New Roman" pitchFamily="18" charset="0"/>
                  <a:cs typeface="Times New Roman" pitchFamily="18" charset="0"/>
                </a:rPr>
                <a:t>  Брач Б.Я., к.х.н., доцент, </a:t>
              </a:r>
            </a:p>
            <a:p>
              <a:pPr algn="ctr" defTabSz="88889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dirty="0" smtClean="0">
                  <a:latin typeface="Times New Roman" pitchFamily="18" charset="0"/>
                  <a:cs typeface="Times New Roman" pitchFamily="18" charset="0"/>
                </a:rPr>
                <a:t>с 1973 по 1977 </a:t>
              </a:r>
              <a:r>
                <a:rPr lang="ru-RU" sz="1100" b="1" dirty="0" err="1" smtClean="0">
                  <a:latin typeface="Times New Roman" pitchFamily="18" charset="0"/>
                  <a:cs typeface="Times New Roman" pitchFamily="18" charset="0"/>
                </a:rPr>
                <a:t>гг</a:t>
              </a:r>
              <a:endParaRPr lang="ru-RU" sz="11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0" name="Picture 4" descr="&amp;Ncy;&amp;acy;&amp;ucy;&amp;kcy;&amp;icy;, &amp;KHcy;&amp;icy;&amp;mcy;&amp;icy;&amp;yacy;, &amp;Bcy;&amp;iecy;&amp;scy;&amp;pcy;&amp;lcy;&amp;acy;&amp;tcy;&amp;ncy;&amp;ocy;, &amp;Acy;&amp;tcy;&amp;ocy;&amp;mcy;, &amp;Acy;&amp;tcy;&amp;ocy;&amp;mcy;&amp;ncy;&amp;acy;&amp;yacy;, &amp;Tcy;&amp;iecy;&amp;rcy;&amp;iecy;&amp;zcy;&amp;acy;, &amp;Fcy;&amp;icy;&amp;zcy;&amp;icy;&amp;kcy;&amp;acy;"/>
            <p:cNvPicPr>
              <a:picLocks noChangeAspect="1" noChangeArrowheads="1"/>
            </p:cNvPicPr>
            <p:nvPr/>
          </p:nvPicPr>
          <p:blipFill>
            <a:blip r:embed="rId2" cstate="screen">
              <a:lum bright="-20000" contrast="30000"/>
            </a:blip>
            <a:srcRect/>
            <a:stretch>
              <a:fillRect/>
            </a:stretch>
          </p:blipFill>
          <p:spPr bwMode="auto">
            <a:xfrm>
              <a:off x="7452320" y="4611989"/>
              <a:ext cx="1417366" cy="138857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7744" y="26621"/>
            <a:ext cx="682059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   ФБУ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«Коми центр стандартизации и метрологии»</a:t>
            </a:r>
          </a:p>
          <a:p>
            <a:r>
              <a:rPr lang="ru-RU" sz="1500" b="1" dirty="0" smtClean="0"/>
              <a:t> Котельников Иван </a:t>
            </a:r>
            <a:r>
              <a:rPr lang="ru-RU" sz="1500" dirty="0" smtClean="0"/>
              <a:t>(выпуск 2004 г</a:t>
            </a:r>
            <a:r>
              <a:rPr lang="ru-RU" sz="1500" b="1" dirty="0" smtClean="0"/>
              <a:t>);  </a:t>
            </a:r>
            <a:r>
              <a:rPr lang="ru-RU" sz="1500" b="1" dirty="0" err="1" smtClean="0"/>
              <a:t>Двоеглазова</a:t>
            </a:r>
            <a:r>
              <a:rPr lang="ru-RU" sz="1500" b="1" dirty="0" smtClean="0"/>
              <a:t> (Черезова) Наталья </a:t>
            </a:r>
            <a:r>
              <a:rPr lang="ru-RU" sz="1500" dirty="0" smtClean="0"/>
              <a:t>(выпуск 1987 г);  </a:t>
            </a:r>
            <a:r>
              <a:rPr lang="ru-RU" sz="1500" b="1" dirty="0" smtClean="0"/>
              <a:t>Королева (Никулина) Светлана </a:t>
            </a:r>
            <a:r>
              <a:rPr lang="ru-RU" sz="1500" dirty="0" smtClean="0"/>
              <a:t> (выпуск 1993 г)</a:t>
            </a:r>
            <a:r>
              <a:rPr lang="ru-RU" sz="1500" b="1" dirty="0" smtClean="0"/>
              <a:t>; </a:t>
            </a:r>
            <a:r>
              <a:rPr lang="ru-RU" sz="1500" b="1" dirty="0" err="1" smtClean="0"/>
              <a:t>Ягольницкая</a:t>
            </a:r>
            <a:r>
              <a:rPr lang="ru-RU" sz="1500" b="1" dirty="0" smtClean="0"/>
              <a:t>  Вероника </a:t>
            </a:r>
            <a:r>
              <a:rPr lang="ru-RU" sz="1500" dirty="0" smtClean="0"/>
              <a:t>(магистр химии, выпуск 2011 г)</a:t>
            </a:r>
            <a:r>
              <a:rPr lang="ru-RU" sz="1500" b="1" dirty="0" smtClean="0"/>
              <a:t> </a:t>
            </a:r>
            <a:endParaRPr lang="ru-RU" sz="1500" b="1" dirty="0"/>
          </a:p>
        </p:txBody>
      </p:sp>
      <p:pic>
        <p:nvPicPr>
          <p:cNvPr id="4098" name="Picture 2" descr="C:\Documents and Settings\V_V_S\Рабочий стол\Стенд\Безимени-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72" y="188640"/>
            <a:ext cx="1944216" cy="2916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23728" y="4559349"/>
            <a:ext cx="4536504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 smtClean="0"/>
              <a:t>Гетогазова</a:t>
            </a:r>
            <a:r>
              <a:rPr lang="ru-RU" sz="1400" b="1" dirty="0" smtClean="0"/>
              <a:t> </a:t>
            </a:r>
            <a:r>
              <a:rPr lang="ru-RU" sz="1400" b="1" dirty="0" err="1"/>
              <a:t>Пятимат</a:t>
            </a:r>
            <a:r>
              <a:rPr lang="ru-RU" sz="1400" b="1" dirty="0"/>
              <a:t> </a:t>
            </a:r>
            <a:r>
              <a:rPr lang="ru-RU" sz="1400" b="1" dirty="0" err="1" smtClean="0"/>
              <a:t>Алиевна</a:t>
            </a:r>
            <a:r>
              <a:rPr lang="ru-RU" sz="1400" b="1" dirty="0" smtClean="0"/>
              <a:t> </a:t>
            </a:r>
            <a:r>
              <a:rPr lang="ru-RU" sz="1400" dirty="0" smtClean="0"/>
              <a:t>(выпуск  1995 г) – </a:t>
            </a:r>
            <a:r>
              <a:rPr lang="ru-RU" sz="1400" dirty="0"/>
              <a:t>заведующая централизованной </a:t>
            </a:r>
            <a:r>
              <a:rPr lang="ru-RU" sz="1400" dirty="0" smtClean="0"/>
              <a:t>санитарно-гигиенической лабораторией;</a:t>
            </a:r>
          </a:p>
          <a:p>
            <a:endParaRPr lang="ru-RU" sz="500" dirty="0" smtClean="0"/>
          </a:p>
          <a:p>
            <a:r>
              <a:rPr lang="ru-RU" sz="1400" b="1" dirty="0" smtClean="0"/>
              <a:t>Попова </a:t>
            </a:r>
            <a:r>
              <a:rPr lang="ru-RU" sz="1400" b="1" dirty="0"/>
              <a:t>(Румак) Мария </a:t>
            </a:r>
            <a:r>
              <a:rPr lang="ru-RU" sz="1400" dirty="0"/>
              <a:t>– </a:t>
            </a:r>
            <a:r>
              <a:rPr lang="ru-RU" sz="1400" dirty="0" smtClean="0"/>
              <a:t>эксперт; </a:t>
            </a:r>
            <a:r>
              <a:rPr lang="ru-RU" sz="1400" b="1" dirty="0" err="1" smtClean="0"/>
              <a:t>Федюнова</a:t>
            </a:r>
            <a:r>
              <a:rPr lang="ru-RU" sz="1400" b="1" dirty="0" smtClean="0"/>
              <a:t> </a:t>
            </a:r>
            <a:r>
              <a:rPr lang="ru-RU" sz="1400" b="1" dirty="0"/>
              <a:t>Ирина  </a:t>
            </a:r>
            <a:r>
              <a:rPr lang="ru-RU" sz="1400" dirty="0"/>
              <a:t>– </a:t>
            </a:r>
            <a:r>
              <a:rPr lang="ru-RU" sz="1400" dirty="0" smtClean="0"/>
              <a:t>эксперт; </a:t>
            </a:r>
            <a:r>
              <a:rPr lang="ru-RU" sz="1400" b="1" dirty="0" smtClean="0"/>
              <a:t>Филипченко </a:t>
            </a:r>
            <a:r>
              <a:rPr lang="ru-RU" sz="1400" b="1" dirty="0"/>
              <a:t>(</a:t>
            </a:r>
            <a:r>
              <a:rPr lang="ru-RU" sz="1400" b="1" dirty="0" err="1"/>
              <a:t>Ахмерова</a:t>
            </a:r>
            <a:r>
              <a:rPr lang="ru-RU" sz="1400" b="1" dirty="0"/>
              <a:t>) Ольга </a:t>
            </a:r>
            <a:r>
              <a:rPr lang="ru-RU" sz="1400" dirty="0"/>
              <a:t>– эксперт</a:t>
            </a:r>
            <a:r>
              <a:rPr lang="ru-RU" sz="1400" dirty="0" smtClean="0"/>
              <a:t>; </a:t>
            </a:r>
            <a:r>
              <a:rPr lang="ru-RU" sz="1400" b="1" dirty="0"/>
              <a:t>Носырева Светлана </a:t>
            </a:r>
            <a:r>
              <a:rPr lang="ru-RU" sz="1400" dirty="0"/>
              <a:t>– </a:t>
            </a:r>
            <a:r>
              <a:rPr lang="ru-RU" sz="1400" dirty="0" smtClean="0"/>
              <a:t>эксперт;</a:t>
            </a:r>
            <a:endParaRPr lang="ru-RU" sz="500" dirty="0" smtClean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4005064"/>
            <a:ext cx="9144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483768" y="1412776"/>
            <a:ext cx="381642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/>
              <a:t>( контроль качества продукции винодельческой и ликероводочной промышленности)</a:t>
            </a:r>
          </a:p>
          <a:p>
            <a:endParaRPr lang="ru-RU" sz="400" b="1" dirty="0" smtClean="0"/>
          </a:p>
          <a:p>
            <a:r>
              <a:rPr lang="ru-RU" sz="1500" b="1" dirty="0" err="1" smtClean="0"/>
              <a:t>Полле</a:t>
            </a:r>
            <a:r>
              <a:rPr lang="ru-RU" sz="1500" b="1" dirty="0" smtClean="0"/>
              <a:t> Андрей Яковлевич </a:t>
            </a:r>
            <a:r>
              <a:rPr lang="ru-RU" sz="1500" dirty="0" smtClean="0"/>
              <a:t>(выпуск 1998 г) – к.х.н., генеральный директор</a:t>
            </a:r>
          </a:p>
          <a:p>
            <a:r>
              <a:rPr lang="ru-RU" sz="1500" b="1" dirty="0" smtClean="0"/>
              <a:t>Мельничук Дмитрий </a:t>
            </a:r>
            <a:r>
              <a:rPr lang="ru-RU" sz="1500" dirty="0" smtClean="0"/>
              <a:t>(выпуск 1998 г) –      начальник лаборатории </a:t>
            </a:r>
          </a:p>
          <a:p>
            <a:r>
              <a:rPr lang="ru-RU" sz="1500" b="1" dirty="0" smtClean="0"/>
              <a:t>Курочкина Екатерина </a:t>
            </a:r>
            <a:r>
              <a:rPr lang="ru-RU" sz="1500" dirty="0" smtClean="0"/>
              <a:t>(выпуск 2010 г) – эксперт; </a:t>
            </a:r>
            <a:r>
              <a:rPr lang="ru-RU" sz="1500" b="1" dirty="0" smtClean="0"/>
              <a:t>Осипова Екатерина </a:t>
            </a:r>
            <a:r>
              <a:rPr lang="ru-RU" sz="1500" dirty="0" smtClean="0"/>
              <a:t>(магистр химии, выпуск 2012 г) - эксперт</a:t>
            </a:r>
            <a:endParaRPr lang="ru-RU" sz="1500" dirty="0"/>
          </a:p>
        </p:txBody>
      </p:sp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00192" y="1628800"/>
            <a:ext cx="2788146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F:\Стенд\IMG_246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7504" y="4509120"/>
            <a:ext cx="1978119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2428106" y="1088450"/>
            <a:ext cx="6660232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411760" y="1052736"/>
            <a:ext cx="0" cy="295232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0" y="3212976"/>
            <a:ext cx="241176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500" b="1" dirty="0" err="1" smtClean="0">
                <a:solidFill>
                  <a:prstClr val="black"/>
                </a:solidFill>
              </a:rPr>
              <a:t>Тюкавин</a:t>
            </a:r>
            <a:r>
              <a:rPr lang="ru-RU" sz="1500" b="1" dirty="0" smtClean="0">
                <a:solidFill>
                  <a:prstClr val="black"/>
                </a:solidFill>
              </a:rPr>
              <a:t> Юрий Альбертович </a:t>
            </a:r>
            <a:r>
              <a:rPr lang="ru-RU" sz="1500" dirty="0" smtClean="0">
                <a:solidFill>
                  <a:prstClr val="black"/>
                </a:solidFill>
              </a:rPr>
              <a:t>(выпуск 1990 г) – директор</a:t>
            </a:r>
            <a:endParaRPr lang="ru-RU" dirty="0"/>
          </a:p>
        </p:txBody>
      </p:sp>
      <p:pic>
        <p:nvPicPr>
          <p:cNvPr id="3074" name="Picture 2" descr="F:\Стенд\СЭС\J7-XEeX7Au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588224" y="4149080"/>
            <a:ext cx="2375837" cy="1782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3933056"/>
            <a:ext cx="6444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Управление федеральной службы по надзору в сфере защиты </a:t>
            </a:r>
          </a:p>
          <a:p>
            <a:pPr algn="ctr"/>
            <a:r>
              <a:rPr lang="ru-RU" sz="1600" b="1" dirty="0" smtClean="0"/>
              <a:t>прав потребителей и благополучия человека по РК</a:t>
            </a:r>
            <a:endParaRPr lang="ru-RU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2123728" y="5949280"/>
            <a:ext cx="73448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err="1" smtClean="0"/>
              <a:t>Шайбекова</a:t>
            </a:r>
            <a:r>
              <a:rPr lang="ru-RU" sz="1400" b="1" dirty="0" smtClean="0"/>
              <a:t> Светлана </a:t>
            </a:r>
            <a:r>
              <a:rPr lang="ru-RU" sz="1400" dirty="0" smtClean="0"/>
              <a:t>– эксперт; </a:t>
            </a:r>
            <a:r>
              <a:rPr lang="ru-RU" sz="1400" b="1" dirty="0" err="1" smtClean="0"/>
              <a:t>Старцева</a:t>
            </a:r>
            <a:r>
              <a:rPr lang="ru-RU" sz="1400" b="1" dirty="0" smtClean="0"/>
              <a:t> Екатерина </a:t>
            </a:r>
            <a:r>
              <a:rPr lang="ru-RU" sz="1400" dirty="0" smtClean="0"/>
              <a:t>– эксперт;</a:t>
            </a:r>
          </a:p>
          <a:p>
            <a:pPr algn="just"/>
            <a:r>
              <a:rPr lang="ru-RU" sz="1400" b="1" dirty="0" smtClean="0"/>
              <a:t>Дубровская (Никифорова) Любовь</a:t>
            </a:r>
            <a:r>
              <a:rPr lang="ru-RU" sz="1400" dirty="0" smtClean="0"/>
              <a:t>– эксперт; </a:t>
            </a:r>
            <a:r>
              <a:rPr lang="ru-RU" sz="1400" b="1" dirty="0" smtClean="0"/>
              <a:t>Дуб (</a:t>
            </a:r>
            <a:r>
              <a:rPr lang="ru-RU" sz="1400" b="1" dirty="0" err="1" smtClean="0"/>
              <a:t>Падласова</a:t>
            </a:r>
            <a:r>
              <a:rPr lang="ru-RU" sz="1400" b="1" dirty="0" smtClean="0"/>
              <a:t>) Ирина </a:t>
            </a:r>
            <a:r>
              <a:rPr lang="ru-RU" sz="1400" dirty="0" smtClean="0"/>
              <a:t>– эксперт;</a:t>
            </a:r>
          </a:p>
          <a:p>
            <a:pPr algn="just"/>
            <a:r>
              <a:rPr lang="ru-RU" sz="1400" b="1" dirty="0" smtClean="0"/>
              <a:t>Попова Татьяна </a:t>
            </a:r>
            <a:r>
              <a:rPr lang="ru-RU" sz="1400" dirty="0" smtClean="0"/>
              <a:t>– эксперт; </a:t>
            </a:r>
            <a:r>
              <a:rPr lang="ru-RU" sz="1400" b="1" dirty="0" err="1" smtClean="0"/>
              <a:t>Булышева</a:t>
            </a:r>
            <a:r>
              <a:rPr lang="ru-RU" sz="1400" b="1" dirty="0" smtClean="0"/>
              <a:t> Мария</a:t>
            </a:r>
            <a:r>
              <a:rPr lang="ru-RU" sz="1400" dirty="0" smtClean="0"/>
              <a:t>– эксперт; </a:t>
            </a:r>
            <a:r>
              <a:rPr lang="ru-RU" sz="1400" b="1" dirty="0" smtClean="0"/>
              <a:t>Кущ Анна</a:t>
            </a:r>
            <a:r>
              <a:rPr lang="ru-RU" sz="1400" dirty="0" smtClean="0"/>
              <a:t>– эксперт.</a:t>
            </a:r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2483768" y="1124745"/>
            <a:ext cx="6660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Казенное предприятие РК «</a:t>
            </a:r>
            <a:r>
              <a:rPr lang="ru-RU" b="1" dirty="0" err="1" smtClean="0"/>
              <a:t>Северконтроль</a:t>
            </a:r>
            <a:r>
              <a:rPr lang="ru-RU" b="1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471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F:\Стенд\Фото ЛВЗ\1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59832" y="692696"/>
            <a:ext cx="3458670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03" name="Picture 3" descr="F:\Стенд\Фото ЛВЗ\6.JPG"/>
          <p:cNvPicPr>
            <a:picLocks noChangeAspect="1" noChangeArrowheads="1"/>
          </p:cNvPicPr>
          <p:nvPr/>
        </p:nvPicPr>
        <p:blipFill>
          <a:blip r:embed="rId3" cstate="screen"/>
          <a:srcRect b="7143"/>
          <a:stretch>
            <a:fillRect/>
          </a:stretch>
        </p:blipFill>
        <p:spPr bwMode="auto">
          <a:xfrm>
            <a:off x="6300192" y="2492896"/>
            <a:ext cx="2687706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211960" y="5069502"/>
            <a:ext cx="48600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7800">
              <a:buFont typeface="Arial" pitchFamily="34" charset="0"/>
              <a:buChar char="•"/>
            </a:pP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Гайкович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Вадим Михайлович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(выпуск  2004 г) – директор лаборатории</a:t>
            </a:r>
          </a:p>
          <a:p>
            <a:pPr indent="177800">
              <a:buFont typeface="Arial" pitchFamily="34" charset="0"/>
              <a:buChar char="•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Копылов Евгений Александрович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(выпуск 2007 г) – начальник химико-аналитического отдела</a:t>
            </a:r>
          </a:p>
          <a:p>
            <a:pPr indent="177800">
              <a:buFont typeface="Arial" pitchFamily="34" charset="0"/>
              <a:buChar char="•"/>
            </a:pP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Худяев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Владимир Михайлович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(выпуск 2008 г) – инженер I категории</a:t>
            </a:r>
          </a:p>
          <a:p>
            <a:pPr indent="177800">
              <a:buFont typeface="Arial" pitchFamily="34" charset="0"/>
              <a:buChar char="•"/>
            </a:pP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Елина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Анастасия Анатольевна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(выпуск 2010 г) – инженер I категории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F:\Стенд\Копылов.jpg"/>
          <p:cNvPicPr>
            <a:picLocks noChangeAspect="1" noChangeArrowheads="1"/>
          </p:cNvPicPr>
          <p:nvPr/>
        </p:nvPicPr>
        <p:blipFill>
          <a:blip r:embed="rId4" cstate="screen">
            <a:lum bright="10000"/>
          </a:blip>
          <a:srcRect/>
          <a:stretch>
            <a:fillRect/>
          </a:stretch>
        </p:blipFill>
        <p:spPr bwMode="auto">
          <a:xfrm>
            <a:off x="63120" y="4581128"/>
            <a:ext cx="4076832" cy="2276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 descr="F:\Стенд\Гайкович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330864" y="2852936"/>
            <a:ext cx="1800200" cy="2726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 descr="F:\Стенд\Елина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3120" y="2420888"/>
            <a:ext cx="2195844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5496" y="44624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Сыктывкарский </a:t>
            </a:r>
            <a:r>
              <a:rPr lang="ru-RU" b="1" dirty="0" err="1" smtClean="0"/>
              <a:t>ликеро-водочный</a:t>
            </a:r>
            <a:r>
              <a:rPr lang="ru-RU" b="1" dirty="0" smtClean="0"/>
              <a:t> завод</a:t>
            </a:r>
          </a:p>
          <a:p>
            <a:pPr algn="ctr"/>
            <a:r>
              <a:rPr lang="ru-RU" dirty="0" smtClean="0"/>
              <a:t>испытательная лаборатория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692696"/>
            <a:ext cx="345638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>
              <a:buFont typeface="Arial" pitchFamily="34" charset="0"/>
              <a:buChar char="•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Меркулова Светлана Ивановна;</a:t>
            </a:r>
          </a:p>
          <a:p>
            <a:pPr indent="177800">
              <a:buFont typeface="Arial" pitchFamily="34" charset="0"/>
              <a:buChar char="•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Никитина (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Рябикова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Алена Анатольевна;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Ковшикова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Чумиканова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)            Людмила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лександровна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indent="177800">
              <a:buFont typeface="Arial" pitchFamily="34" charset="0"/>
              <a:buChar char="•"/>
            </a:pP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Пещ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Алена Владимировна;</a:t>
            </a:r>
          </a:p>
          <a:p>
            <a:pPr indent="177800">
              <a:buFont typeface="Arial" pitchFamily="34" charset="0"/>
              <a:buChar char="•"/>
            </a:pP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Забазнова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Наталия Сергеевна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39952" y="4377298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ООО «Центральная </a:t>
            </a:r>
            <a:r>
              <a:rPr lang="ru-RU" sz="2000" b="1" dirty="0" err="1" smtClean="0"/>
              <a:t>горногеологическая</a:t>
            </a:r>
            <a:r>
              <a:rPr lang="ru-RU" sz="2000" b="1" dirty="0" smtClean="0"/>
              <a:t> лаборатория»</a:t>
            </a:r>
            <a:endParaRPr lang="ru-RU" sz="2000" b="1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179512" y="2276872"/>
            <a:ext cx="2664296" cy="0"/>
          </a:xfrm>
          <a:prstGeom prst="line">
            <a:avLst/>
          </a:prstGeom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843808" y="2276872"/>
            <a:ext cx="0" cy="504056"/>
          </a:xfrm>
          <a:prstGeom prst="line">
            <a:avLst/>
          </a:prstGeom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843808" y="2780928"/>
            <a:ext cx="3096344" cy="0"/>
          </a:xfrm>
          <a:prstGeom prst="line">
            <a:avLst/>
          </a:prstGeom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5940152" y="2780928"/>
            <a:ext cx="0" cy="1656184"/>
          </a:xfrm>
          <a:prstGeom prst="line">
            <a:avLst/>
          </a:prstGeom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940152" y="4437112"/>
            <a:ext cx="3096344" cy="0"/>
          </a:xfrm>
          <a:prstGeom prst="line">
            <a:avLst/>
          </a:prstGeom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F:\Стенд\logo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139952" y="2996952"/>
            <a:ext cx="1728000" cy="129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Documents and Settings\PopovaEV\Рабочий стол\ЛВЗ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56583" y="69971"/>
            <a:ext cx="3851921" cy="25669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908720"/>
            <a:ext cx="3240360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lvl="0" indent="-177800">
              <a:buFont typeface="Arial" pitchFamily="34" charset="0"/>
              <a:buChar char="•"/>
            </a:pPr>
            <a:r>
              <a:rPr lang="ru-RU" sz="1500" b="1" dirty="0" smtClean="0"/>
              <a:t>Сажин Сергей Александрович </a:t>
            </a:r>
            <a:r>
              <a:rPr lang="ru-RU" sz="1500" dirty="0" smtClean="0"/>
              <a:t>(выпуск 1980 г) - и.о. директора</a:t>
            </a:r>
          </a:p>
          <a:p>
            <a:pPr marL="177800" lvl="0" indent="-177800">
              <a:buFont typeface="Arial" pitchFamily="34" charset="0"/>
              <a:buChar char="•"/>
            </a:pPr>
            <a:endParaRPr lang="ru-RU" sz="800" dirty="0" smtClean="0"/>
          </a:p>
          <a:p>
            <a:pPr marL="177800" lvl="0" indent="-177800">
              <a:buFont typeface="Arial" pitchFamily="34" charset="0"/>
              <a:buChar char="•"/>
            </a:pPr>
            <a:r>
              <a:rPr lang="ru-RU" sz="1500" b="1" dirty="0" smtClean="0"/>
              <a:t>Султанова (Иевлева) Софья Александровна,</a:t>
            </a:r>
            <a:r>
              <a:rPr lang="ru-RU" sz="1500" dirty="0" smtClean="0"/>
              <a:t> (выпуск 2000г) - главный метролог</a:t>
            </a:r>
          </a:p>
          <a:p>
            <a:pPr marL="177800" lvl="0" indent="-177800">
              <a:buFont typeface="Arial" pitchFamily="34" charset="0"/>
              <a:buChar char="•"/>
            </a:pPr>
            <a:endParaRPr lang="ru-RU" sz="800" dirty="0" smtClean="0"/>
          </a:p>
          <a:p>
            <a:pPr marL="177800" lvl="0" indent="-177800">
              <a:buFont typeface="Arial" pitchFamily="34" charset="0"/>
              <a:buChar char="•"/>
            </a:pPr>
            <a:r>
              <a:rPr lang="ru-RU" sz="1500" b="1" dirty="0" err="1" smtClean="0"/>
              <a:t>Уляшева</a:t>
            </a:r>
            <a:r>
              <a:rPr lang="ru-RU" sz="1500" b="1" dirty="0" smtClean="0"/>
              <a:t> Мария Дмитриевна</a:t>
            </a:r>
            <a:r>
              <a:rPr lang="ru-RU" sz="1500" dirty="0" smtClean="0"/>
              <a:t>, (выпуск 2007 г) - начальник отдела</a:t>
            </a:r>
          </a:p>
          <a:p>
            <a:pPr marL="177800" lvl="0" indent="-177800">
              <a:buFont typeface="Arial" pitchFamily="34" charset="0"/>
              <a:buChar char="•"/>
            </a:pPr>
            <a:endParaRPr lang="ru-RU" sz="800" dirty="0" smtClean="0"/>
          </a:p>
          <a:p>
            <a:pPr marL="177800" lvl="0" indent="-177800">
              <a:buFont typeface="Arial" pitchFamily="34" charset="0"/>
              <a:buChar char="•"/>
            </a:pPr>
            <a:r>
              <a:rPr lang="ru-RU" sz="1500" b="1" dirty="0" err="1" smtClean="0"/>
              <a:t>Дудникова</a:t>
            </a:r>
            <a:r>
              <a:rPr lang="ru-RU" sz="1500" b="1" dirty="0" smtClean="0"/>
              <a:t> (</a:t>
            </a:r>
            <a:r>
              <a:rPr lang="ru-RU" sz="1500" b="1" dirty="0" err="1" smtClean="0"/>
              <a:t>Тюфякова</a:t>
            </a:r>
            <a:r>
              <a:rPr lang="ru-RU" sz="1500" b="1" dirty="0" smtClean="0"/>
              <a:t>) Татьяна Ивановна </a:t>
            </a:r>
            <a:r>
              <a:rPr lang="ru-RU" sz="1500" dirty="0" smtClean="0"/>
              <a:t>(выпуск 1977 г) - ведущий инженер</a:t>
            </a:r>
          </a:p>
          <a:p>
            <a:pPr marL="177800" lvl="0" indent="-177800">
              <a:buFont typeface="Arial" pitchFamily="34" charset="0"/>
              <a:buChar char="•"/>
            </a:pPr>
            <a:endParaRPr lang="ru-RU" sz="800" dirty="0" smtClean="0"/>
          </a:p>
          <a:p>
            <a:pPr marL="177800" lvl="0" indent="-177800">
              <a:buFont typeface="Arial" pitchFamily="34" charset="0"/>
              <a:buChar char="•"/>
            </a:pPr>
            <a:r>
              <a:rPr lang="ru-RU" sz="1500" b="1" dirty="0" err="1" smtClean="0"/>
              <a:t>Теслёнок</a:t>
            </a:r>
            <a:r>
              <a:rPr lang="ru-RU" sz="1500" b="1" dirty="0" smtClean="0"/>
              <a:t> (Петрова) Валентина Александровна </a:t>
            </a:r>
            <a:r>
              <a:rPr lang="ru-RU" sz="1500" dirty="0" smtClean="0"/>
              <a:t>(выпуск 1981 г) - ведущий инженер</a:t>
            </a:r>
          </a:p>
          <a:p>
            <a:pPr marL="177800" lvl="0" indent="-177800">
              <a:buFont typeface="Arial" pitchFamily="34" charset="0"/>
              <a:buChar char="•"/>
            </a:pPr>
            <a:endParaRPr lang="ru-RU" sz="800" dirty="0" smtClean="0"/>
          </a:p>
          <a:p>
            <a:pPr marL="177800" lvl="0" indent="-177800">
              <a:buFont typeface="Arial" pitchFamily="34" charset="0"/>
              <a:buChar char="•"/>
            </a:pPr>
            <a:r>
              <a:rPr lang="ru-RU" sz="1500" b="1" dirty="0" err="1" smtClean="0"/>
              <a:t>Емельяненко</a:t>
            </a:r>
            <a:r>
              <a:rPr lang="ru-RU" sz="1500" b="1" dirty="0" smtClean="0"/>
              <a:t> (Савельева) Татьяна </a:t>
            </a:r>
            <a:r>
              <a:rPr lang="ru-RU" sz="1500" b="1" dirty="0" err="1" smtClean="0"/>
              <a:t>Христовна</a:t>
            </a:r>
            <a:r>
              <a:rPr lang="ru-RU" sz="1500" b="1" dirty="0" smtClean="0"/>
              <a:t> </a:t>
            </a:r>
            <a:r>
              <a:rPr lang="ru-RU" sz="1500" dirty="0" smtClean="0"/>
              <a:t>(выпуск 2001 г) -ведущий инженер</a:t>
            </a:r>
          </a:p>
          <a:p>
            <a:pPr marL="177800" lvl="0" indent="-177800">
              <a:buFont typeface="Arial" pitchFamily="34" charset="0"/>
              <a:buChar char="•"/>
            </a:pPr>
            <a:endParaRPr lang="ru-RU" sz="800" dirty="0" smtClean="0"/>
          </a:p>
          <a:p>
            <a:pPr marL="177800" lvl="0" indent="-177800">
              <a:buFont typeface="Arial" pitchFamily="34" charset="0"/>
              <a:buChar char="•"/>
            </a:pPr>
            <a:r>
              <a:rPr lang="ru-RU" sz="1500" b="1" dirty="0" smtClean="0"/>
              <a:t>Зорина (Никифорова) Наталья Васильевна </a:t>
            </a:r>
            <a:r>
              <a:rPr lang="ru-RU" sz="1500" dirty="0" smtClean="0"/>
              <a:t>(выпуск 2001 г) - ведущий инженер</a:t>
            </a:r>
            <a:endParaRPr lang="ru-RU" sz="1500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18373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ЛАБОРАТОРНОГО АНАЛИЗА И ТЕХНИЧЕСКИХ ИЗМЕРЕНИЙ (ЦЛАТИ)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ПО РЕСПУБЛИКЕ КОМИ</a:t>
            </a:r>
          </a:p>
        </p:txBody>
      </p:sp>
      <p:pic>
        <p:nvPicPr>
          <p:cNvPr id="3079" name="Picture 7" descr="F:\Стенд\Цлати\ЕмельяненкоТХ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44208" y="976188"/>
            <a:ext cx="2483768" cy="1660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1" name="Picture 9" descr="F:\Стенд\Цлати\ТесленокВА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6804248" y="2852936"/>
            <a:ext cx="2304256" cy="1638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F:\Стенд\Цлати\СажинСА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20" y="692696"/>
            <a:ext cx="2756170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8" name="Picture 6" descr="F:\Стенд\Цлати\ДудниковаТИ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flipH="1">
            <a:off x="121494" y="2636912"/>
            <a:ext cx="1642194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 descr="F:\Стенд\Цлати\УляшеваМД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444208" y="4797152"/>
            <a:ext cx="2376264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F:\Стенд\Цлати\Султанова СА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flipH="1">
            <a:off x="1691680" y="2952328"/>
            <a:ext cx="1540881" cy="2924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0" name="Picture 8" descr="F:\Стенд\Цлати\ЗоринаНВ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44016" y="5040560"/>
            <a:ext cx="1979712" cy="1700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Стенд\ОАО Сыктывкарский Водоканал\1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88640"/>
            <a:ext cx="1416556" cy="1144141"/>
          </a:xfrm>
          <a:prstGeom prst="rect">
            <a:avLst/>
          </a:prstGeom>
          <a:noFill/>
        </p:spPr>
      </p:pic>
      <p:pic>
        <p:nvPicPr>
          <p:cNvPr id="4099" name="Picture 3" descr="F:\Стенд\ОАО Сыктывкарский Водоканал\3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04248" y="188640"/>
            <a:ext cx="2177643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F:\Стенд\ОАО Сыктывкарский Водоканал\N_az2w8rM2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75856" y="2204864"/>
            <a:ext cx="5528096" cy="3592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475656" y="275164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ОАО "Сыктывкарский Водоканал",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испытательная лаборатория качества воды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5877272"/>
            <a:ext cx="8712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ru-RU" sz="1400" b="1" dirty="0" err="1" smtClean="0"/>
              <a:t>Холопова</a:t>
            </a:r>
            <a:r>
              <a:rPr lang="ru-RU" sz="1400" b="1" dirty="0" smtClean="0"/>
              <a:t> Елена Васильевна (выпуск 2004 г) - </a:t>
            </a:r>
            <a:r>
              <a:rPr lang="ru-RU" sz="1400" dirty="0" smtClean="0"/>
              <a:t>техник-лаборант</a:t>
            </a:r>
          </a:p>
          <a:p>
            <a:pPr marL="177800" indent="-177800">
              <a:buFont typeface="Arial" pitchFamily="34" charset="0"/>
              <a:buChar char="•"/>
            </a:pPr>
            <a:endParaRPr lang="ru-RU" sz="800" b="1" dirty="0" smtClean="0"/>
          </a:p>
          <a:p>
            <a:pPr marL="177800" indent="-177800">
              <a:buFont typeface="Arial" pitchFamily="34" charset="0"/>
              <a:buChar char="•"/>
            </a:pPr>
            <a:r>
              <a:rPr lang="ru-RU" sz="1400" b="1" dirty="0" err="1" smtClean="0"/>
              <a:t>Семерикова</a:t>
            </a:r>
            <a:r>
              <a:rPr lang="ru-RU" sz="1400" b="1" dirty="0" smtClean="0"/>
              <a:t> (Тетерина) Юлия Александровна (выпуск 2009 г) - </a:t>
            </a:r>
            <a:r>
              <a:rPr lang="ru-RU" sz="1400" dirty="0" smtClean="0"/>
              <a:t>лаборант IV разряда</a:t>
            </a:r>
          </a:p>
          <a:p>
            <a:pPr marL="177800" indent="-177800">
              <a:buFont typeface="Arial" pitchFamily="34" charset="0"/>
              <a:buChar char="•"/>
            </a:pPr>
            <a:endParaRPr lang="ru-RU" sz="8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0" y="1556792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ru-RU" sz="1400" b="1" dirty="0" smtClean="0"/>
              <a:t>Якименко (Кузнецова) Маргарита Дмитриевна (выпуск 1985 г) - </a:t>
            </a:r>
            <a:r>
              <a:rPr lang="ru-RU" sz="1400" dirty="0" smtClean="0"/>
              <a:t>ведущий инженер по качеству</a:t>
            </a:r>
          </a:p>
          <a:p>
            <a:pPr marL="177800" indent="-177800">
              <a:buFont typeface="Arial" pitchFamily="34" charset="0"/>
              <a:buChar char="•"/>
            </a:pPr>
            <a:endParaRPr lang="ru-RU" sz="800" b="1" dirty="0" smtClean="0"/>
          </a:p>
          <a:p>
            <a:pPr marL="177800" indent="-177800">
              <a:buFont typeface="Arial" pitchFamily="34" charset="0"/>
              <a:buChar char="•"/>
            </a:pPr>
            <a:r>
              <a:rPr lang="ru-RU" sz="1400" b="1" dirty="0" smtClean="0"/>
              <a:t>Казакова (Никитина) Елена Николаевна (выпуск 1996 г)  - </a:t>
            </a:r>
            <a:r>
              <a:rPr lang="ru-RU" sz="1400" dirty="0" smtClean="0"/>
              <a:t>ведущий инженер-химик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35496" y="2424951"/>
            <a:ext cx="334786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ru-RU" sz="1400" b="1" dirty="0" err="1" smtClean="0"/>
              <a:t>Налетова</a:t>
            </a:r>
            <a:r>
              <a:rPr lang="ru-RU" sz="1400" b="1" dirty="0" smtClean="0"/>
              <a:t> Надежда Борисовна</a:t>
            </a:r>
          </a:p>
          <a:p>
            <a:pPr marL="177800" indent="-177800"/>
            <a:r>
              <a:rPr lang="ru-RU" sz="1400" b="1" dirty="0" smtClean="0"/>
              <a:t>   (выпуск 2000 г) - </a:t>
            </a:r>
            <a:r>
              <a:rPr lang="ru-RU" sz="1400" dirty="0" smtClean="0"/>
              <a:t>инженер -инспектор</a:t>
            </a:r>
          </a:p>
          <a:p>
            <a:pPr marL="177800" indent="-177800"/>
            <a:endParaRPr lang="ru-RU" sz="800" b="1" dirty="0" smtClean="0"/>
          </a:p>
          <a:p>
            <a:pPr marL="177800" indent="-177800">
              <a:buFont typeface="Arial" pitchFamily="34" charset="0"/>
              <a:buChar char="•"/>
            </a:pPr>
            <a:r>
              <a:rPr lang="ru-RU" sz="1400" b="1" dirty="0" smtClean="0"/>
              <a:t>Мельничук (Капустина) Светлана Владимировна (выпуск1996 г) - </a:t>
            </a:r>
            <a:r>
              <a:rPr lang="ru-RU" sz="1400" dirty="0" smtClean="0"/>
              <a:t>инженер-химик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4081135"/>
            <a:ext cx="316835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ru-RU" sz="1400" b="1" dirty="0" smtClean="0"/>
              <a:t>Калмыкова (Кузнецова) </a:t>
            </a:r>
            <a:r>
              <a:rPr lang="ru-RU" sz="1400" b="1" dirty="0" err="1" smtClean="0"/>
              <a:t>Стелла</a:t>
            </a:r>
            <a:r>
              <a:rPr lang="ru-RU" sz="1400" b="1" dirty="0" smtClean="0"/>
              <a:t> Сергеевна (выпуск 2000 г) - </a:t>
            </a:r>
            <a:r>
              <a:rPr lang="ru-RU" sz="1400" dirty="0" smtClean="0"/>
              <a:t>инженер-химик </a:t>
            </a:r>
          </a:p>
          <a:p>
            <a:pPr marL="177800" indent="-177800">
              <a:buFont typeface="Arial" pitchFamily="34" charset="0"/>
              <a:buChar char="•"/>
            </a:pPr>
            <a:endParaRPr lang="ru-RU" sz="800" b="1" dirty="0" smtClean="0"/>
          </a:p>
          <a:p>
            <a:pPr marL="177800" indent="-177800">
              <a:buFont typeface="Arial" pitchFamily="34" charset="0"/>
              <a:buChar char="•"/>
            </a:pPr>
            <a:r>
              <a:rPr lang="ru-RU" sz="1400" b="1" dirty="0" smtClean="0"/>
              <a:t>Толстикова (Береза) Ольга Владимировна (выпуск 2008 г)- </a:t>
            </a:r>
            <a:r>
              <a:rPr lang="ru-RU" sz="1400" dirty="0" smtClean="0"/>
              <a:t>техник-лаборант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610136"/>
            <a:ext cx="374441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3038">
              <a:buFont typeface="Arial" pitchFamily="34" charset="0"/>
              <a:buChar char="•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Ермолаева  Светлана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Ярославовна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— начальник комплексной лаборатории мониторинга загрязнения окружающей среды (КЛМС) Филиала ФГБУ Северное УГМС «Коми ЦГМС», год выпуска — 1994;</a:t>
            </a:r>
          </a:p>
          <a:p>
            <a:pPr indent="173038">
              <a:buFont typeface="Arial" pitchFamily="34" charset="0"/>
              <a:buChar char="•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173038">
              <a:buFont typeface="Arial" pitchFamily="34" charset="0"/>
              <a:buChar char="•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Демина Светлана Васильевна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— заместитель начальника КЛМС, год выпуска — 1998;</a:t>
            </a:r>
          </a:p>
          <a:p>
            <a:pPr indent="173038">
              <a:buFont typeface="Arial" pitchFamily="34" charset="0"/>
              <a:buChar char="•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173038">
              <a:buFont typeface="Arial" pitchFamily="34" charset="0"/>
              <a:buChar char="•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Киселева Ольга Викторовна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— ведущий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аэрохимик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КЛМС, год выпуска — 1998;</a:t>
            </a:r>
          </a:p>
          <a:p>
            <a:pPr indent="173038">
              <a:buFont typeface="Arial" pitchFamily="34" charset="0"/>
              <a:buChar char="•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Большакова Ольга Владимировна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гидрохимик КЛМС, год выпуска – 1993</a:t>
            </a:r>
          </a:p>
          <a:p>
            <a:pPr indent="173038">
              <a:buFont typeface="Arial" pitchFamily="34" charset="0"/>
              <a:buChar char="•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173038">
              <a:buFont typeface="Arial" pitchFamily="34" charset="0"/>
              <a:buChar char="•"/>
            </a:pP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Лумпов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Александр Евгеньевич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— магистр химии, гидрохимик КЛМС, год выпуска — 2011; </a:t>
            </a:r>
          </a:p>
          <a:p>
            <a:pPr indent="173038">
              <a:buFont typeface="Arial" pitchFamily="34" charset="0"/>
              <a:buChar char="•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Смирнова (Кувшинова) Светлана Александровна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— гидрохимик 1 категории КЛМС, год выпуска — 2001.  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16632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«Коми Центр </a:t>
            </a:r>
            <a:r>
              <a:rPr lang="ru-RU" sz="2400" b="1" dirty="0" err="1" smtClean="0"/>
              <a:t>Гидрометеослужбы</a:t>
            </a:r>
            <a:r>
              <a:rPr lang="ru-RU" sz="2400" b="1" dirty="0" smtClean="0"/>
              <a:t> »</a:t>
            </a:r>
            <a:endParaRPr lang="ru-RU" sz="2400" b="1" dirty="0"/>
          </a:p>
        </p:txBody>
      </p:sp>
      <p:pic>
        <p:nvPicPr>
          <p:cNvPr id="58372" name="Picture 4" descr="F:\Стенд\Гидрометцентр\Лумпов А.Е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44208" y="1628800"/>
            <a:ext cx="2482940" cy="3310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8370" name="Picture 2" descr="F:\Стенд\Гидрометцентр\Ермолаева С.Я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95936" y="764704"/>
            <a:ext cx="2639761" cy="1980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8371" name="Picture 3" descr="F:\Стенд\Гидрометцентр\Демина С.В. и Киселева О.В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51920" y="4365104"/>
            <a:ext cx="3071664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D4D0C8"/>
              </a:clrFrom>
              <a:clrTo>
                <a:srgbClr val="D4D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140968"/>
            <a:ext cx="652264" cy="652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Стенд\a_ae8a425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16632"/>
            <a:ext cx="1512168" cy="975349"/>
          </a:xfrm>
          <a:prstGeom prst="rect">
            <a:avLst/>
          </a:prstGeom>
          <a:noFill/>
        </p:spPr>
      </p:pic>
      <p:pic>
        <p:nvPicPr>
          <p:cNvPr id="4100" name="Picture 4" descr="F:\Стенд\КТК\DSC_002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179512" y="1124747"/>
            <a:ext cx="2340000" cy="1780515"/>
          </a:xfrm>
          <a:prstGeom prst="rect">
            <a:avLst/>
          </a:prstGeom>
          <a:noFill/>
        </p:spPr>
      </p:pic>
      <p:pic>
        <p:nvPicPr>
          <p:cNvPr id="4104" name="Picture 8" descr="F:\Стенд\КТК\DSC_004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7164488" y="116632"/>
            <a:ext cx="1872008" cy="2297520"/>
          </a:xfrm>
          <a:prstGeom prst="rect">
            <a:avLst/>
          </a:prstGeom>
          <a:noFill/>
        </p:spPr>
      </p:pic>
      <p:pic>
        <p:nvPicPr>
          <p:cNvPr id="4107" name="Picture 11" descr="F:\Стенд\КТК\Ненев Коля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flipH="1">
            <a:off x="179512" y="2924944"/>
            <a:ext cx="1872208" cy="2190522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259632" y="57398"/>
            <a:ext cx="6336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ОАО «Коми тепловая компания»  </a:t>
            </a:r>
          </a:p>
          <a:p>
            <a:pPr algn="ctr"/>
            <a:r>
              <a:rPr lang="ru-RU" dirty="0" smtClean="0"/>
              <a:t>Испытательная лаборатория службы </a:t>
            </a:r>
          </a:p>
          <a:p>
            <a:pPr algn="ctr"/>
            <a:r>
              <a:rPr lang="ru-RU" dirty="0" err="1" smtClean="0"/>
              <a:t>эксплуатационно</a:t>
            </a:r>
            <a:r>
              <a:rPr lang="ru-RU" dirty="0" smtClean="0"/>
              <a:t>–экологического контроля (СЭЭК)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627784" y="1052736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Сажин Александр Николаевич </a:t>
            </a:r>
            <a:r>
              <a:rPr lang="ru-RU" sz="1400" dirty="0" smtClean="0"/>
              <a:t>(выпуск 1989 г) – главный химик</a:t>
            </a:r>
            <a:endParaRPr lang="ru-RU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2555776" y="1556792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Отдел измерения параметров </a:t>
            </a:r>
          </a:p>
          <a:p>
            <a:pPr algn="ctr"/>
            <a:r>
              <a:rPr lang="ru-RU" sz="1400" b="1" dirty="0" smtClean="0"/>
              <a:t>окружающей среды</a:t>
            </a:r>
            <a:endParaRPr lang="ru-RU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555776" y="2060848"/>
            <a:ext cx="367240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 smtClean="0"/>
              <a:t>Вершилович</a:t>
            </a:r>
            <a:r>
              <a:rPr lang="ru-RU" sz="1400" b="1" dirty="0" smtClean="0"/>
              <a:t> (</a:t>
            </a:r>
            <a:r>
              <a:rPr lang="ru-RU" sz="1400" b="1" dirty="0" err="1" smtClean="0"/>
              <a:t>Хаванова</a:t>
            </a:r>
            <a:r>
              <a:rPr lang="ru-RU" sz="1400" b="1" dirty="0" smtClean="0"/>
              <a:t>) Елена Владимировна </a:t>
            </a:r>
            <a:r>
              <a:rPr lang="ru-RU" sz="1400" dirty="0" smtClean="0"/>
              <a:t>(выпуск 2001 г) – руководитель отдела</a:t>
            </a:r>
          </a:p>
          <a:p>
            <a:r>
              <a:rPr lang="ru-RU" sz="1400" b="1" dirty="0" err="1" smtClean="0"/>
              <a:t>Ненев</a:t>
            </a:r>
            <a:r>
              <a:rPr lang="ru-RU" sz="1400" b="1" dirty="0" smtClean="0"/>
              <a:t> Николай Анатольевич </a:t>
            </a:r>
            <a:r>
              <a:rPr lang="ru-RU" sz="1400" dirty="0" smtClean="0"/>
              <a:t>(выпуск 1999 г) – и.о.  руководителя отдела</a:t>
            </a:r>
          </a:p>
          <a:p>
            <a:r>
              <a:rPr lang="ru-RU" sz="1400" b="1" dirty="0" err="1" smtClean="0"/>
              <a:t>Гармаш</a:t>
            </a:r>
            <a:r>
              <a:rPr lang="ru-RU" sz="1400" b="1" dirty="0" smtClean="0"/>
              <a:t> Юрий Иванович </a:t>
            </a:r>
            <a:r>
              <a:rPr lang="ru-RU" sz="1400" dirty="0" smtClean="0"/>
              <a:t>(выпуск 1993 г) – специалист физико-химических испытаний</a:t>
            </a:r>
          </a:p>
          <a:p>
            <a:r>
              <a:rPr lang="ru-RU" sz="1400" b="1" dirty="0" smtClean="0"/>
              <a:t>Данченко (</a:t>
            </a:r>
            <a:r>
              <a:rPr lang="ru-RU" sz="1400" b="1" dirty="0" err="1" smtClean="0"/>
              <a:t>Коданева</a:t>
            </a:r>
            <a:r>
              <a:rPr lang="ru-RU" sz="1400" b="1" dirty="0" smtClean="0"/>
              <a:t>) Юлия Николаевна </a:t>
            </a:r>
            <a:r>
              <a:rPr lang="ru-RU" sz="1400" dirty="0" smtClean="0"/>
              <a:t>(выпуск 2004 г) – инженер </a:t>
            </a:r>
          </a:p>
          <a:p>
            <a:r>
              <a:rPr lang="ru-RU" sz="1400" dirty="0" smtClean="0"/>
              <a:t>физико-химических испытаний</a:t>
            </a:r>
          </a:p>
          <a:p>
            <a:r>
              <a:rPr lang="ru-RU" sz="1400" b="1" dirty="0" smtClean="0"/>
              <a:t>Королев Евгений Сергеевич </a:t>
            </a:r>
          </a:p>
          <a:p>
            <a:r>
              <a:rPr lang="ru-RU" sz="1400" dirty="0" smtClean="0"/>
              <a:t>(выпуск 2010 г) – инженер </a:t>
            </a:r>
          </a:p>
          <a:p>
            <a:r>
              <a:rPr lang="ru-RU" sz="1400" dirty="0" smtClean="0"/>
              <a:t>физико-химических </a:t>
            </a:r>
          </a:p>
          <a:p>
            <a:r>
              <a:rPr lang="ru-RU" sz="1400" dirty="0" smtClean="0"/>
              <a:t>испытаний</a:t>
            </a:r>
          </a:p>
          <a:p>
            <a:r>
              <a:rPr lang="ru-RU" sz="1400" b="1" dirty="0" smtClean="0"/>
              <a:t>Трофимов Максим Николаевич</a:t>
            </a:r>
          </a:p>
          <a:p>
            <a:r>
              <a:rPr lang="ru-RU" sz="1400" b="1" dirty="0" smtClean="0"/>
              <a:t> </a:t>
            </a:r>
            <a:r>
              <a:rPr lang="ru-RU" sz="1400" dirty="0" smtClean="0"/>
              <a:t>(выпуск 2009 г) – инженер </a:t>
            </a:r>
          </a:p>
          <a:p>
            <a:r>
              <a:rPr lang="ru-RU" sz="1400" dirty="0" smtClean="0"/>
              <a:t>физико-химических испытаний</a:t>
            </a:r>
          </a:p>
          <a:p>
            <a:r>
              <a:rPr lang="ru-RU" sz="1400" b="1" dirty="0" err="1" smtClean="0"/>
              <a:t>Пахинов</a:t>
            </a:r>
            <a:r>
              <a:rPr lang="ru-RU" sz="1400" b="1" dirty="0" smtClean="0"/>
              <a:t> Виктор Станиславович </a:t>
            </a:r>
          </a:p>
          <a:p>
            <a:r>
              <a:rPr lang="ru-RU" sz="1400" dirty="0" smtClean="0"/>
              <a:t>(выпуск 2012 г) – инженер физико-химических испытаний</a:t>
            </a:r>
          </a:p>
          <a:p>
            <a:endParaRPr lang="ru-RU" sz="1400" dirty="0"/>
          </a:p>
        </p:txBody>
      </p:sp>
      <p:pic>
        <p:nvPicPr>
          <p:cNvPr id="4105" name="Picture 9" descr="F:\Стенд\КТК\Гармаш Юрий Иванович (1)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70563" y="4964584"/>
            <a:ext cx="2385213" cy="1848792"/>
          </a:xfrm>
          <a:prstGeom prst="rect">
            <a:avLst/>
          </a:prstGeom>
          <a:noFill/>
        </p:spPr>
      </p:pic>
      <p:pic>
        <p:nvPicPr>
          <p:cNvPr id="4102" name="Picture 6" descr="F:\Стенд\КТК\DSC_0032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300192" y="2060847"/>
            <a:ext cx="2004293" cy="2088233"/>
          </a:xfrm>
          <a:prstGeom prst="rect">
            <a:avLst/>
          </a:prstGeom>
          <a:noFill/>
        </p:spPr>
      </p:pic>
      <p:pic>
        <p:nvPicPr>
          <p:cNvPr id="4109" name="Picture 13" descr="F:\Стенд\КТК\DSC_0009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508104" y="4114238"/>
            <a:ext cx="2376264" cy="1907050"/>
          </a:xfrm>
          <a:prstGeom prst="rect">
            <a:avLst/>
          </a:prstGeom>
          <a:noFill/>
        </p:spPr>
      </p:pic>
      <p:pic>
        <p:nvPicPr>
          <p:cNvPr id="4103" name="Picture 7" descr="F:\Стенд\КТК\DSC_0035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212125" y="4653136"/>
            <a:ext cx="1931875" cy="2204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:\Стенд\КТК\DSC_0011.JPG"/>
          <p:cNvPicPr>
            <a:picLocks noChangeAspect="1" noChangeArrowheads="1"/>
          </p:cNvPicPr>
          <p:nvPr/>
        </p:nvPicPr>
        <p:blipFill>
          <a:blip r:embed="rId2" cstate="screen"/>
          <a:srcRect l="9080" t="15151" r="24227"/>
          <a:stretch>
            <a:fillRect/>
          </a:stretch>
        </p:blipFill>
        <p:spPr bwMode="auto">
          <a:xfrm flipH="1">
            <a:off x="107504" y="1340768"/>
            <a:ext cx="2376264" cy="2016224"/>
          </a:xfrm>
          <a:prstGeom prst="rect">
            <a:avLst/>
          </a:prstGeom>
          <a:noFill/>
        </p:spPr>
      </p:pic>
      <p:pic>
        <p:nvPicPr>
          <p:cNvPr id="3" name="Picture 10" descr="F:\Стенд\КТК\Наконечная (Бушковская) Ксения.JPG"/>
          <p:cNvPicPr>
            <a:picLocks noChangeAspect="1" noChangeArrowheads="1"/>
          </p:cNvPicPr>
          <p:nvPr/>
        </p:nvPicPr>
        <p:blipFill>
          <a:blip r:embed="rId3" cstate="screen"/>
          <a:srcRect l="27027" t="13598"/>
          <a:stretch>
            <a:fillRect/>
          </a:stretch>
        </p:blipFill>
        <p:spPr bwMode="auto">
          <a:xfrm flipH="1">
            <a:off x="6372200" y="239850"/>
            <a:ext cx="2627784" cy="1748990"/>
          </a:xfrm>
          <a:prstGeom prst="rect">
            <a:avLst/>
          </a:prstGeom>
          <a:noFill/>
        </p:spPr>
      </p:pic>
      <p:pic>
        <p:nvPicPr>
          <p:cNvPr id="4" name="Picture 12" descr="F:\Стенд\КТК\Осипова Анна Михайловна.JPG"/>
          <p:cNvPicPr>
            <a:picLocks noChangeAspect="1" noChangeArrowheads="1"/>
          </p:cNvPicPr>
          <p:nvPr/>
        </p:nvPicPr>
        <p:blipFill>
          <a:blip r:embed="rId4" cstate="screen"/>
          <a:srcRect l="18182" t="12834" r="13451"/>
          <a:stretch>
            <a:fillRect/>
          </a:stretch>
        </p:blipFill>
        <p:spPr bwMode="auto">
          <a:xfrm>
            <a:off x="6516216" y="2132856"/>
            <a:ext cx="2376264" cy="20162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55776" y="1124744"/>
            <a:ext cx="38164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Пиягина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(Максимова) Людмила Александровна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(выпуск 2001 г) – ведущий инженер-химик (питьевая  и минеральная вода)</a:t>
            </a:r>
          </a:p>
          <a:p>
            <a:endParaRPr lang="ru-RU" sz="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Наконечная (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Бушковская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) Ксения Николаевна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(выпуск 2009 г) – техник-химик (питьевая  и минеральная вода)</a:t>
            </a:r>
          </a:p>
          <a:p>
            <a:endParaRPr lang="ru-RU" sz="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Осипова Анна Михайловна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(выпуск 2012 г) – магистр химии, ведущий инженер-химик (сточные воды)</a:t>
            </a:r>
          </a:p>
          <a:p>
            <a:endParaRPr lang="ru-RU" sz="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Канева (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Ветошкина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) Анна Анатольевна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(выпуск 2010 г) – ведущий инженер-химик (сточные воды)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0"/>
            <a:ext cx="4320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prstClr val="black"/>
                </a:solidFill>
              </a:rPr>
              <a:t>Отдел химических испытаний</a:t>
            </a:r>
          </a:p>
        </p:txBody>
      </p:sp>
      <p:pic>
        <p:nvPicPr>
          <p:cNvPr id="7" name="Picture 2" descr="F:\Стенд\a_ae8a425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9512" y="149395"/>
            <a:ext cx="1512168" cy="97534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843808" y="4275093"/>
            <a:ext cx="36724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Макаров Сергей Альбертович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(выпуск  2000 г ) – к.х.н., начальник лаборатории физико-химического 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хроматографического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анализа службы диагностики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Комиэнерго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915816" y="5445224"/>
            <a:ext cx="374441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Воробьева Екатерина  Георгиевна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(выпуск 2005 г ) – к.х.н.,  инженер-химик 2 категории физико-химической  лаборатории службы диагностики и эксплуатации оборудования подстанций  Коми филиала  ОАО ФСК ЕЭС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F:\Стенд\Макаров.JPG"/>
          <p:cNvPicPr>
            <a:picLocks noChangeAspect="1" noChangeArrowheads="1"/>
          </p:cNvPicPr>
          <p:nvPr/>
        </p:nvPicPr>
        <p:blipFill>
          <a:blip r:embed="rId6" cstate="screen"/>
          <a:srcRect t="21135" r="29732" b="9164"/>
          <a:stretch>
            <a:fillRect/>
          </a:stretch>
        </p:blipFill>
        <p:spPr bwMode="auto">
          <a:xfrm>
            <a:off x="107504" y="4464496"/>
            <a:ext cx="2736304" cy="2276872"/>
          </a:xfrm>
          <a:prstGeom prst="rect">
            <a:avLst/>
          </a:prstGeom>
          <a:noFill/>
        </p:spPr>
      </p:pic>
      <p:pic>
        <p:nvPicPr>
          <p:cNvPr id="5123" name="Picture 3" descr="F:\Стенд\Воробьева Катя.jpg"/>
          <p:cNvPicPr>
            <a:picLocks noChangeAspect="1" noChangeArrowheads="1"/>
          </p:cNvPicPr>
          <p:nvPr/>
        </p:nvPicPr>
        <p:blipFill>
          <a:blip r:embed="rId7" cstate="screen"/>
          <a:srcRect l="10040" r="14659"/>
          <a:stretch>
            <a:fillRect/>
          </a:stretch>
        </p:blipFill>
        <p:spPr bwMode="auto">
          <a:xfrm>
            <a:off x="6588224" y="4293096"/>
            <a:ext cx="2385784" cy="2376264"/>
          </a:xfrm>
          <a:prstGeom prst="rect">
            <a:avLst/>
          </a:prstGeom>
          <a:noFill/>
        </p:spPr>
      </p:pic>
      <p:pic>
        <p:nvPicPr>
          <p:cNvPr id="5124" name="Picture 4" descr="F:\Стенд\2_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" y="3797857"/>
            <a:ext cx="2483768" cy="63925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691680" y="458088"/>
            <a:ext cx="46085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Андреева (Киселева) Марина Александровна (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выпуск 1999 г) – ведущий инженер-химик (питьевая  и минеральная вода)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Стенд\Кислицына (Головня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397801" y="4797152"/>
            <a:ext cx="1710703" cy="1931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44624"/>
            <a:ext cx="5004048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/>
              <a:t>		</a:t>
            </a:r>
            <a:r>
              <a:rPr lang="ru-RU" sz="2400" b="1" dirty="0" smtClean="0"/>
              <a:t>Учителя химии</a:t>
            </a:r>
          </a:p>
          <a:p>
            <a:pPr algn="just"/>
            <a:endParaRPr lang="ru-RU" sz="800" dirty="0"/>
          </a:p>
          <a:p>
            <a:pPr marL="177800" indent="-177800" algn="just">
              <a:buFont typeface="Arial" pitchFamily="34" charset="0"/>
              <a:buChar char="•"/>
            </a:pPr>
            <a:r>
              <a:rPr lang="ru-RU" sz="1300" b="1" i="1" dirty="0"/>
              <a:t>Колегова Полина Витальевна </a:t>
            </a:r>
            <a:r>
              <a:rPr lang="ru-RU" sz="1300" dirty="0"/>
              <a:t>(выпуск </a:t>
            </a:r>
            <a:r>
              <a:rPr lang="ru-RU" sz="1300" dirty="0" smtClean="0"/>
              <a:t>1993 г);</a:t>
            </a:r>
          </a:p>
          <a:p>
            <a:pPr marL="177800" indent="-177800" algn="just">
              <a:buFont typeface="Arial" pitchFamily="34" charset="0"/>
              <a:buChar char="•"/>
            </a:pPr>
            <a:r>
              <a:rPr lang="ru-RU" sz="1300" b="1" i="1" dirty="0" err="1" smtClean="0"/>
              <a:t>Кислицына</a:t>
            </a:r>
            <a:r>
              <a:rPr lang="ru-RU" sz="1300" b="1" i="1" dirty="0" smtClean="0"/>
              <a:t> (Головня)  Наталья Юрьевна </a:t>
            </a:r>
            <a:r>
              <a:rPr lang="ru-RU" sz="1300" dirty="0" smtClean="0"/>
              <a:t>(выпуск 1982 г) – УТЛ  им. </a:t>
            </a:r>
            <a:r>
              <a:rPr lang="ru-RU" sz="1300" dirty="0" err="1" smtClean="0"/>
              <a:t>Г.В.Рассохина</a:t>
            </a:r>
            <a:r>
              <a:rPr lang="ru-RU" sz="1300" dirty="0" smtClean="0"/>
              <a:t>, г. Ухта</a:t>
            </a:r>
            <a:endParaRPr lang="ru-RU" sz="1300" dirty="0"/>
          </a:p>
          <a:p>
            <a:pPr marL="177800" indent="-177800" algn="just">
              <a:buFont typeface="Arial" pitchFamily="34" charset="0"/>
              <a:buChar char="•"/>
            </a:pPr>
            <a:r>
              <a:rPr lang="ru-RU" sz="1300" b="1" i="1" dirty="0"/>
              <a:t>Лаптева (</a:t>
            </a:r>
            <a:r>
              <a:rPr lang="ru-RU" sz="1300" b="1" i="1" dirty="0" err="1"/>
              <a:t>Терюкова</a:t>
            </a:r>
            <a:r>
              <a:rPr lang="ru-RU" sz="1300" b="1" i="1" dirty="0"/>
              <a:t>)  Марина  </a:t>
            </a:r>
            <a:r>
              <a:rPr lang="ru-RU" sz="1300" b="1" i="1" dirty="0" err="1"/>
              <a:t>Викентьевна</a:t>
            </a:r>
            <a:r>
              <a:rPr lang="ru-RU" sz="1300" b="1" i="1" dirty="0"/>
              <a:t> </a:t>
            </a:r>
            <a:endParaRPr lang="ru-RU" sz="1300" b="1" i="1" dirty="0" smtClean="0"/>
          </a:p>
          <a:p>
            <a:pPr marL="177800" indent="-177800" algn="just"/>
            <a:r>
              <a:rPr lang="ru-RU" sz="1300" dirty="0" smtClean="0"/>
              <a:t>    (</a:t>
            </a:r>
            <a:r>
              <a:rPr lang="ru-RU" sz="1300" dirty="0"/>
              <a:t>выпуск </a:t>
            </a:r>
            <a:r>
              <a:rPr lang="ru-RU" sz="1300" dirty="0" smtClean="0"/>
              <a:t>1994 г); </a:t>
            </a:r>
          </a:p>
          <a:p>
            <a:pPr marL="177800" indent="-177800" algn="just">
              <a:buFont typeface="Arial" pitchFamily="34" charset="0"/>
              <a:buChar char="•"/>
            </a:pPr>
            <a:r>
              <a:rPr lang="ru-RU" sz="1300" b="1" i="1" dirty="0" err="1" smtClean="0"/>
              <a:t>Быховцева</a:t>
            </a:r>
            <a:r>
              <a:rPr lang="ru-RU" sz="1300" b="1" i="1" dirty="0" smtClean="0"/>
              <a:t> </a:t>
            </a:r>
            <a:r>
              <a:rPr lang="ru-RU" sz="1300" b="1" i="1" dirty="0"/>
              <a:t>(</a:t>
            </a:r>
            <a:r>
              <a:rPr lang="ru-RU" sz="1300" b="1" i="1" dirty="0" err="1"/>
              <a:t>Самаркина</a:t>
            </a:r>
            <a:r>
              <a:rPr lang="ru-RU" sz="1300" b="1" i="1" dirty="0"/>
              <a:t>) Светлана Ильинична </a:t>
            </a:r>
            <a:endParaRPr lang="ru-RU" sz="1300" b="1" i="1" dirty="0" smtClean="0"/>
          </a:p>
          <a:p>
            <a:pPr marL="177800" indent="-177800" algn="just"/>
            <a:r>
              <a:rPr lang="ru-RU" sz="1300" dirty="0" smtClean="0"/>
              <a:t>    (</a:t>
            </a:r>
            <a:r>
              <a:rPr lang="ru-RU" sz="1300" dirty="0"/>
              <a:t>выпуск </a:t>
            </a:r>
            <a:r>
              <a:rPr lang="ru-RU" sz="1300" dirty="0" smtClean="0"/>
              <a:t>1988 г), </a:t>
            </a:r>
          </a:p>
          <a:p>
            <a:pPr algn="just"/>
            <a:r>
              <a:rPr lang="ru-RU" sz="1300" dirty="0" smtClean="0"/>
              <a:t>   почетный работник общего образования РФ</a:t>
            </a:r>
          </a:p>
          <a:p>
            <a:pPr marL="177800" indent="-177800" algn="just">
              <a:buFont typeface="Arial" pitchFamily="34" charset="0"/>
              <a:buChar char="•"/>
            </a:pPr>
            <a:r>
              <a:rPr lang="ru-RU" sz="1300" b="1" i="1" dirty="0" smtClean="0"/>
              <a:t>Попова </a:t>
            </a:r>
            <a:r>
              <a:rPr lang="ru-RU" sz="1300" b="1" i="1" dirty="0"/>
              <a:t>Светлана Александровна </a:t>
            </a:r>
            <a:r>
              <a:rPr lang="ru-RU" sz="1300" dirty="0"/>
              <a:t>(</a:t>
            </a:r>
            <a:r>
              <a:rPr lang="ru-RU" sz="1300" dirty="0" smtClean="0"/>
              <a:t>выпуск1986 г);</a:t>
            </a:r>
          </a:p>
          <a:p>
            <a:pPr marL="177800" indent="-177800" algn="just">
              <a:buFont typeface="Arial" pitchFamily="34" charset="0"/>
              <a:buChar char="•"/>
            </a:pPr>
            <a:r>
              <a:rPr lang="ru-RU" sz="1300" b="1" i="1" dirty="0" smtClean="0"/>
              <a:t>Канева </a:t>
            </a:r>
            <a:r>
              <a:rPr lang="ru-RU" sz="1300" b="1" i="1" dirty="0"/>
              <a:t>Светлана Ивановна </a:t>
            </a:r>
            <a:r>
              <a:rPr lang="ru-RU" sz="1300" dirty="0"/>
              <a:t>(выпуск </a:t>
            </a:r>
            <a:r>
              <a:rPr lang="ru-RU" sz="1300" dirty="0" smtClean="0"/>
              <a:t>1986 г);</a:t>
            </a:r>
          </a:p>
          <a:p>
            <a:pPr marL="177800" indent="-177800" algn="just">
              <a:buFont typeface="Arial" pitchFamily="34" charset="0"/>
              <a:buChar char="•"/>
            </a:pPr>
            <a:r>
              <a:rPr lang="ru-RU" sz="1300" b="1" i="1" dirty="0" smtClean="0"/>
              <a:t>Королева Елена Евгеньевна  </a:t>
            </a:r>
            <a:r>
              <a:rPr lang="ru-RU" sz="1300" dirty="0" smtClean="0"/>
              <a:t>(выпуск 2000 г) - </a:t>
            </a:r>
          </a:p>
          <a:p>
            <a:pPr marL="177800" indent="-177800" algn="just"/>
            <a:r>
              <a:rPr lang="ru-RU" sz="1300" dirty="0" smtClean="0"/>
              <a:t>    гимназия № 1, г. Печора</a:t>
            </a:r>
            <a:endParaRPr lang="ru-RU" sz="1300" dirty="0"/>
          </a:p>
          <a:p>
            <a:pPr marL="177800" indent="-177800" algn="just">
              <a:buFont typeface="Arial" pitchFamily="34" charset="0"/>
              <a:buChar char="•"/>
            </a:pPr>
            <a:r>
              <a:rPr lang="ru-RU" sz="1300" b="1" i="1" dirty="0"/>
              <a:t>Канева (Сухих) Любовь Ивановна </a:t>
            </a:r>
            <a:r>
              <a:rPr lang="ru-RU" sz="1300" dirty="0"/>
              <a:t>(выпуск </a:t>
            </a:r>
            <a:r>
              <a:rPr lang="ru-RU" sz="1300" dirty="0" smtClean="0"/>
              <a:t>1990 г), </a:t>
            </a:r>
          </a:p>
          <a:p>
            <a:pPr marL="177800" indent="-177800" algn="just"/>
            <a:r>
              <a:rPr lang="ru-RU" sz="1300" dirty="0" smtClean="0"/>
              <a:t>  призер республиканского тура  «Учитель года 2006»</a:t>
            </a:r>
          </a:p>
          <a:p>
            <a:pPr algn="just"/>
            <a:r>
              <a:rPr lang="ru-RU" sz="1300" dirty="0" smtClean="0"/>
              <a:t>  победитель конкурса лучших учителей России;</a:t>
            </a:r>
          </a:p>
          <a:p>
            <a:pPr marL="177800" indent="-177800" algn="just">
              <a:buFont typeface="Arial" pitchFamily="34" charset="0"/>
              <a:buChar char="•"/>
            </a:pPr>
            <a:r>
              <a:rPr lang="ru-RU" sz="1300" b="1" i="1" dirty="0" smtClean="0"/>
              <a:t>Пчелкина </a:t>
            </a:r>
            <a:r>
              <a:rPr lang="ru-RU" sz="1300" b="1" i="1" dirty="0"/>
              <a:t>Галина Витальевна </a:t>
            </a:r>
            <a:r>
              <a:rPr lang="ru-RU" sz="1300" dirty="0"/>
              <a:t>(выпуск </a:t>
            </a:r>
            <a:r>
              <a:rPr lang="ru-RU" sz="1300" dirty="0" smtClean="0"/>
              <a:t>1990 г);</a:t>
            </a:r>
          </a:p>
          <a:p>
            <a:pPr marL="177800" indent="-177800" algn="just">
              <a:buFont typeface="Arial" pitchFamily="34" charset="0"/>
              <a:buChar char="•"/>
            </a:pPr>
            <a:r>
              <a:rPr lang="ru-RU" sz="1300" b="1" i="1" dirty="0" smtClean="0"/>
              <a:t>Приходько Елена Александровна </a:t>
            </a:r>
            <a:r>
              <a:rPr lang="ru-RU" sz="1300" dirty="0" smtClean="0"/>
              <a:t>(выпуск 1995 г)</a:t>
            </a:r>
            <a:endParaRPr lang="ru-RU" sz="1300" dirty="0"/>
          </a:p>
          <a:p>
            <a:pPr marL="177800" indent="-177800" algn="just">
              <a:buFont typeface="Arial" pitchFamily="34" charset="0"/>
              <a:buChar char="•"/>
            </a:pPr>
            <a:r>
              <a:rPr lang="ru-RU" sz="1300" b="1" i="1" dirty="0" err="1"/>
              <a:t>Полле</a:t>
            </a:r>
            <a:r>
              <a:rPr lang="ru-RU" sz="1300" b="1" i="1" dirty="0"/>
              <a:t> Наталья Олеговна </a:t>
            </a:r>
            <a:r>
              <a:rPr lang="ru-RU" sz="1300" dirty="0"/>
              <a:t>(выпуск </a:t>
            </a:r>
            <a:r>
              <a:rPr lang="ru-RU" sz="1300" dirty="0" smtClean="0"/>
              <a:t>1998 г);</a:t>
            </a:r>
          </a:p>
          <a:p>
            <a:pPr marL="177800" indent="-177800" algn="just">
              <a:buFont typeface="Arial" pitchFamily="34" charset="0"/>
              <a:buChar char="•"/>
            </a:pPr>
            <a:r>
              <a:rPr lang="ru-RU" sz="1300" b="1" i="1" dirty="0" err="1" smtClean="0"/>
              <a:t>Андриянова</a:t>
            </a:r>
            <a:r>
              <a:rPr lang="ru-RU" sz="1300" b="1" i="1" dirty="0" smtClean="0"/>
              <a:t> </a:t>
            </a:r>
            <a:r>
              <a:rPr lang="ru-RU" sz="1300" b="1" i="1" dirty="0"/>
              <a:t>(</a:t>
            </a:r>
            <a:r>
              <a:rPr lang="ru-RU" sz="1300" b="1" i="1" dirty="0" err="1"/>
              <a:t>Кумина</a:t>
            </a:r>
            <a:r>
              <a:rPr lang="ru-RU" sz="1300" b="1" i="1" dirty="0"/>
              <a:t>) Светлана Витальевна </a:t>
            </a:r>
            <a:r>
              <a:rPr lang="ru-RU" sz="1300" dirty="0"/>
              <a:t>(выпуск </a:t>
            </a:r>
            <a:endParaRPr lang="ru-RU" sz="1300" dirty="0" smtClean="0"/>
          </a:p>
          <a:p>
            <a:pPr marL="177800" indent="-177800" algn="just"/>
            <a:r>
              <a:rPr lang="ru-RU" sz="1300" dirty="0" smtClean="0"/>
              <a:t>    1983 г) </a:t>
            </a:r>
            <a:r>
              <a:rPr lang="ru-RU" sz="1300" dirty="0"/>
              <a:t>– победитель конкурса лучших учителей </a:t>
            </a:r>
            <a:r>
              <a:rPr lang="ru-RU" sz="1300" dirty="0" smtClean="0"/>
              <a:t>России</a:t>
            </a:r>
            <a:r>
              <a:rPr lang="ru-RU" sz="1300" dirty="0"/>
              <a:t>,</a:t>
            </a:r>
            <a:r>
              <a:rPr lang="ru-RU" sz="1300" dirty="0" smtClean="0"/>
              <a:t> почетный работник общего образования РФ</a:t>
            </a:r>
          </a:p>
          <a:p>
            <a:pPr marL="177800" indent="-177800" algn="just">
              <a:buFont typeface="Arial" pitchFamily="34" charset="0"/>
              <a:buChar char="•"/>
            </a:pPr>
            <a:r>
              <a:rPr lang="ru-RU" sz="1300" b="1" i="1" dirty="0" err="1" smtClean="0"/>
              <a:t>Сокерина</a:t>
            </a:r>
            <a:r>
              <a:rPr lang="ru-RU" sz="1300" b="1" i="1" dirty="0" smtClean="0"/>
              <a:t> </a:t>
            </a:r>
            <a:r>
              <a:rPr lang="ru-RU" sz="1300" b="1" i="1" dirty="0"/>
              <a:t>(Шутова) Валентина </a:t>
            </a:r>
            <a:r>
              <a:rPr lang="ru-RU" sz="1300" b="1" i="1" dirty="0" smtClean="0"/>
              <a:t>Вениаминовна</a:t>
            </a:r>
            <a:r>
              <a:rPr lang="ru-RU" sz="1300" b="1" dirty="0" smtClean="0"/>
              <a:t> </a:t>
            </a:r>
          </a:p>
          <a:p>
            <a:pPr marL="177800" indent="-177800" algn="just"/>
            <a:r>
              <a:rPr lang="ru-RU" sz="1300" dirty="0" smtClean="0"/>
              <a:t>    (</a:t>
            </a:r>
            <a:r>
              <a:rPr lang="ru-RU" sz="1300" dirty="0"/>
              <a:t>выпуск </a:t>
            </a:r>
            <a:r>
              <a:rPr lang="ru-RU" sz="1300" dirty="0" smtClean="0"/>
              <a:t>1985 г);</a:t>
            </a:r>
          </a:p>
          <a:p>
            <a:pPr marL="177800" indent="-177800" algn="just">
              <a:buFont typeface="Arial" pitchFamily="34" charset="0"/>
              <a:buChar char="•"/>
            </a:pPr>
            <a:r>
              <a:rPr lang="ru-RU" sz="1300" b="1" i="1" dirty="0" err="1" smtClean="0"/>
              <a:t>Лазовская</a:t>
            </a:r>
            <a:r>
              <a:rPr lang="ru-RU" sz="1300" b="1" i="1" dirty="0" smtClean="0"/>
              <a:t> </a:t>
            </a:r>
            <a:r>
              <a:rPr lang="ru-RU" sz="1300" b="1" i="1" dirty="0"/>
              <a:t>(</a:t>
            </a:r>
            <a:r>
              <a:rPr lang="ru-RU" sz="1300" b="1" i="1" dirty="0" err="1"/>
              <a:t>Налетова</a:t>
            </a:r>
            <a:r>
              <a:rPr lang="ru-RU" sz="1300" b="1" i="1" dirty="0"/>
              <a:t>) Светлана </a:t>
            </a:r>
            <a:r>
              <a:rPr lang="ru-RU" sz="1300" b="1" i="1" dirty="0" smtClean="0"/>
              <a:t>Анатольевна</a:t>
            </a:r>
            <a:r>
              <a:rPr lang="ru-RU" sz="1300" b="1" dirty="0" smtClean="0"/>
              <a:t> </a:t>
            </a:r>
          </a:p>
          <a:p>
            <a:pPr marL="177800" indent="-177800" algn="just"/>
            <a:r>
              <a:rPr lang="ru-RU" sz="1300" dirty="0" smtClean="0"/>
              <a:t>    (</a:t>
            </a:r>
            <a:r>
              <a:rPr lang="ru-RU" sz="1300" dirty="0"/>
              <a:t>выпуск </a:t>
            </a:r>
            <a:r>
              <a:rPr lang="ru-RU" sz="1300" dirty="0" smtClean="0"/>
              <a:t>1982 г)</a:t>
            </a:r>
          </a:p>
          <a:p>
            <a:pPr marL="177800" indent="-177800" algn="just">
              <a:buFont typeface="Arial" pitchFamily="34" charset="0"/>
              <a:buChar char="•"/>
            </a:pPr>
            <a:r>
              <a:rPr lang="ru-RU" sz="1300" b="1" i="1" dirty="0" smtClean="0"/>
              <a:t>Мазурская </a:t>
            </a:r>
            <a:r>
              <a:rPr lang="ru-RU" sz="1300" b="1" i="1" dirty="0"/>
              <a:t>(</a:t>
            </a:r>
            <a:r>
              <a:rPr lang="ru-RU" sz="1300" b="1" i="1" dirty="0" err="1"/>
              <a:t>Дудчак</a:t>
            </a:r>
            <a:r>
              <a:rPr lang="ru-RU" sz="1300" b="1" i="1" dirty="0"/>
              <a:t>) Оксана Романовна </a:t>
            </a:r>
            <a:r>
              <a:rPr lang="ru-RU" sz="1300" dirty="0"/>
              <a:t>(выпуск </a:t>
            </a:r>
            <a:r>
              <a:rPr lang="ru-RU" sz="1300" dirty="0" smtClean="0"/>
              <a:t>1995 г</a:t>
            </a:r>
            <a:r>
              <a:rPr lang="ru-RU" sz="1300" dirty="0"/>
              <a:t>) – Почетный работник общего образования РФ, победитель конкурса лучших учителей России, лауреат конкурса учителей биологии, математики, физики и химии 2011, 2012, 2013 </a:t>
            </a:r>
            <a:r>
              <a:rPr lang="ru-RU" sz="1300" dirty="0" err="1"/>
              <a:t>гг</a:t>
            </a:r>
            <a:r>
              <a:rPr lang="ru-RU" sz="1300" dirty="0"/>
              <a:t> в номинации «Наставник будущих ученых», награждена Почетными грамотами </a:t>
            </a:r>
            <a:r>
              <a:rPr lang="ru-RU" sz="1300" dirty="0" err="1"/>
              <a:t>МОиН</a:t>
            </a:r>
            <a:r>
              <a:rPr lang="ru-RU" sz="1300" dirty="0"/>
              <a:t> РК и РФ.</a:t>
            </a:r>
          </a:p>
        </p:txBody>
      </p:sp>
      <p:pic>
        <p:nvPicPr>
          <p:cNvPr id="50177" name="Picture 1" descr="I:\ХИМИЯ\888\preview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>
            <a:off x="5130259" y="360040"/>
            <a:ext cx="1601981" cy="1196752"/>
          </a:xfrm>
          <a:prstGeom prst="rect">
            <a:avLst/>
          </a:prstGeom>
          <a:noFill/>
        </p:spPr>
      </p:pic>
      <p:pic>
        <p:nvPicPr>
          <p:cNvPr id="5123" name="Picture 3" descr="C:\Documents and Settings\V_V_S\Рабочий стол\Стенд\КаневаСИ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584176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Стенд\Королева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20072" y="4293096"/>
            <a:ext cx="1951369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4" name="Picture 2" descr="C:\Documents and Settings\PopovaEV\Рабочий стол\Презентация\IMG_1516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248472" y="1772816"/>
            <a:ext cx="3059832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 descr="C:\Documents and Settings\V_V_S\Рабочий стол\Стенд\OP1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514880"/>
            <a:ext cx="1656184" cy="2066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80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:\Стенд\IMG_473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635896" y="4869160"/>
            <a:ext cx="1527483" cy="1916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5496" y="0"/>
            <a:ext cx="525658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		</a:t>
            </a:r>
            <a:r>
              <a:rPr lang="ru-RU" sz="2000" b="1" dirty="0" smtClean="0"/>
              <a:t>Ухта</a:t>
            </a:r>
          </a:p>
          <a:p>
            <a:r>
              <a:rPr lang="ru-RU" sz="1400" b="1" dirty="0" smtClean="0"/>
              <a:t>Степанов Михаил Михайлович   </a:t>
            </a:r>
            <a:r>
              <a:rPr lang="ru-RU" sz="1400" dirty="0"/>
              <a:t>(</a:t>
            </a:r>
            <a:r>
              <a:rPr lang="ru-RU" sz="1400" dirty="0" smtClean="0"/>
              <a:t>выпуск 2006 г </a:t>
            </a:r>
            <a:r>
              <a:rPr lang="ru-RU" sz="1400" dirty="0"/>
              <a:t>) – начальник лаборатории контроля производства </a:t>
            </a:r>
            <a:r>
              <a:rPr lang="ru-RU" sz="1400" dirty="0" err="1"/>
              <a:t>Сосногорского</a:t>
            </a:r>
            <a:r>
              <a:rPr lang="ru-RU" sz="1400" dirty="0"/>
              <a:t> ГПЗ ООО «</a:t>
            </a:r>
            <a:r>
              <a:rPr lang="ru-RU" sz="1400" dirty="0" err="1"/>
              <a:t>Газпромпереработка</a:t>
            </a:r>
            <a:r>
              <a:rPr lang="ru-RU" sz="1400" dirty="0"/>
              <a:t>»  (численность 47 чел</a:t>
            </a:r>
            <a:r>
              <a:rPr lang="ru-RU" sz="1400" dirty="0" smtClean="0"/>
              <a:t>);</a:t>
            </a:r>
          </a:p>
          <a:p>
            <a:endParaRPr lang="ru-RU" sz="500" dirty="0"/>
          </a:p>
          <a:p>
            <a:r>
              <a:rPr lang="ru-RU" sz="1400" b="1" dirty="0"/>
              <a:t>Терентьев Максим Геннадиевич </a:t>
            </a:r>
            <a:r>
              <a:rPr lang="ru-RU" sz="1400" dirty="0"/>
              <a:t>(выпуск </a:t>
            </a:r>
            <a:r>
              <a:rPr lang="ru-RU" sz="1400" dirty="0" smtClean="0"/>
              <a:t>2008 г</a:t>
            </a:r>
            <a:r>
              <a:rPr lang="ru-RU" sz="1400" dirty="0"/>
              <a:t>) – инженер-химик ООО «</a:t>
            </a:r>
            <a:r>
              <a:rPr lang="ru-RU" sz="1400" dirty="0" err="1"/>
              <a:t>СеверПластГрупп</a:t>
            </a:r>
            <a:r>
              <a:rPr lang="ru-RU" sz="1400" dirty="0"/>
              <a:t>» , техническое обслуживание установок </a:t>
            </a:r>
            <a:r>
              <a:rPr lang="ru-RU" sz="1400" dirty="0" err="1"/>
              <a:t>химводоочистки</a:t>
            </a:r>
            <a:r>
              <a:rPr lang="ru-RU" sz="1400" dirty="0" smtClean="0"/>
              <a:t>;</a:t>
            </a:r>
          </a:p>
          <a:p>
            <a:endParaRPr lang="ru-RU" sz="500" dirty="0"/>
          </a:p>
          <a:p>
            <a:r>
              <a:rPr lang="ru-RU" sz="1400" b="1" dirty="0" err="1"/>
              <a:t>Пашнин</a:t>
            </a:r>
            <a:r>
              <a:rPr lang="ru-RU" sz="1400" b="1" dirty="0"/>
              <a:t> Григорий Николаевич </a:t>
            </a:r>
            <a:r>
              <a:rPr lang="ru-RU" sz="1400" dirty="0"/>
              <a:t>(выпуск </a:t>
            </a:r>
            <a:r>
              <a:rPr lang="ru-RU" sz="1400" dirty="0" smtClean="0"/>
              <a:t>2008 г</a:t>
            </a:r>
            <a:r>
              <a:rPr lang="ru-RU" sz="1400" dirty="0"/>
              <a:t>) – мастер производства, </a:t>
            </a:r>
            <a:r>
              <a:rPr lang="ru-RU" sz="1400" dirty="0" err="1"/>
              <a:t>Ухтинский</a:t>
            </a:r>
            <a:r>
              <a:rPr lang="ru-RU" sz="1400" dirty="0"/>
              <a:t> филиал ЗАО «СИТТЕК</a:t>
            </a:r>
            <a:r>
              <a:rPr lang="ru-RU" sz="1400" dirty="0" smtClean="0"/>
              <a:t>»;</a:t>
            </a:r>
          </a:p>
          <a:p>
            <a:endParaRPr lang="ru-RU" sz="500" dirty="0"/>
          </a:p>
          <a:p>
            <a:r>
              <a:rPr lang="ru-RU" sz="1400" b="1" dirty="0"/>
              <a:t>Соколова (Юдина) Юлия Александровна </a:t>
            </a:r>
            <a:r>
              <a:rPr lang="ru-RU" sz="1400" dirty="0"/>
              <a:t>(выпуск </a:t>
            </a:r>
            <a:r>
              <a:rPr lang="ru-RU" sz="1400" dirty="0" smtClean="0"/>
              <a:t> 2007 г) </a:t>
            </a:r>
            <a:r>
              <a:rPr lang="ru-RU" sz="1400" dirty="0"/>
              <a:t>– зав. лабораторией , </a:t>
            </a:r>
            <a:r>
              <a:rPr lang="ru-RU" sz="1400" dirty="0" err="1"/>
              <a:t>Ухтинский</a:t>
            </a:r>
            <a:r>
              <a:rPr lang="ru-RU" sz="1400" dirty="0"/>
              <a:t> филиал ЗАО «СИТТЕК</a:t>
            </a:r>
            <a:r>
              <a:rPr lang="ru-RU" sz="1400" dirty="0" smtClean="0"/>
              <a:t>»;</a:t>
            </a:r>
          </a:p>
          <a:p>
            <a:endParaRPr lang="ru-RU" sz="500" dirty="0"/>
          </a:p>
          <a:p>
            <a:r>
              <a:rPr lang="ru-RU" sz="1400" b="1" dirty="0" err="1" smtClean="0"/>
              <a:t>Шутков</a:t>
            </a:r>
            <a:r>
              <a:rPr lang="ru-RU" sz="1400" b="1" dirty="0" smtClean="0"/>
              <a:t>  Роман Александрович </a:t>
            </a:r>
            <a:r>
              <a:rPr lang="ru-RU" sz="1400" dirty="0" smtClean="0"/>
              <a:t>(выпуск 1995 г</a:t>
            </a:r>
            <a:r>
              <a:rPr lang="ru-RU" sz="1400" dirty="0"/>
              <a:t>) – инженер </a:t>
            </a:r>
            <a:r>
              <a:rPr lang="ru-RU" sz="1400" dirty="0" smtClean="0"/>
              <a:t>НТЦ  ООО «Газпром </a:t>
            </a:r>
            <a:r>
              <a:rPr lang="ru-RU" sz="1400" dirty="0" err="1" smtClean="0"/>
              <a:t>трансгаз</a:t>
            </a:r>
            <a:r>
              <a:rPr lang="ru-RU" sz="1400" dirty="0" smtClean="0"/>
              <a:t> Ухта»;</a:t>
            </a:r>
          </a:p>
          <a:p>
            <a:endParaRPr lang="ru-RU" sz="500" dirty="0"/>
          </a:p>
          <a:p>
            <a:r>
              <a:rPr lang="ru-RU" sz="1400" b="1" dirty="0"/>
              <a:t>Люфт (Смольская) Жанна </a:t>
            </a:r>
            <a:r>
              <a:rPr lang="ru-RU" sz="1400" b="1" dirty="0" smtClean="0"/>
              <a:t>Васильевна  </a:t>
            </a:r>
            <a:r>
              <a:rPr lang="ru-RU" sz="1400" dirty="0"/>
              <a:t>(выпуск </a:t>
            </a:r>
            <a:r>
              <a:rPr lang="ru-RU" sz="1400" dirty="0" smtClean="0"/>
              <a:t>2008 г</a:t>
            </a:r>
            <a:r>
              <a:rPr lang="ru-RU" sz="1400" dirty="0"/>
              <a:t>) – инженер </a:t>
            </a:r>
            <a:r>
              <a:rPr lang="ru-RU" sz="1400" dirty="0" err="1"/>
              <a:t>Ухтинского</a:t>
            </a:r>
            <a:r>
              <a:rPr lang="ru-RU" sz="1400" dirty="0"/>
              <a:t> филиала ООО «Газпром </a:t>
            </a:r>
            <a:r>
              <a:rPr lang="ru-RU" sz="1400" dirty="0" err="1"/>
              <a:t>ВНИИГаз</a:t>
            </a:r>
            <a:r>
              <a:rPr lang="ru-RU" sz="1400" dirty="0" smtClean="0"/>
              <a:t>»;</a:t>
            </a:r>
          </a:p>
          <a:p>
            <a:endParaRPr lang="ru-RU" sz="500" dirty="0"/>
          </a:p>
          <a:p>
            <a:r>
              <a:rPr lang="ru-RU" sz="1400" b="1" dirty="0" err="1"/>
              <a:t>Пискайкина</a:t>
            </a:r>
            <a:r>
              <a:rPr lang="ru-RU" sz="1400" b="1" dirty="0"/>
              <a:t> (</a:t>
            </a:r>
            <a:r>
              <a:rPr lang="ru-RU" sz="1400" b="1" dirty="0" err="1"/>
              <a:t>Матева</a:t>
            </a:r>
            <a:r>
              <a:rPr lang="ru-RU" sz="1400" b="1" dirty="0"/>
              <a:t>) Мария </a:t>
            </a:r>
            <a:r>
              <a:rPr lang="ru-RU" sz="1400" b="1" dirty="0" smtClean="0"/>
              <a:t>Михайловна, Бабкина Татьяна Анатольевна</a:t>
            </a:r>
            <a:r>
              <a:rPr lang="ru-RU" sz="1400" dirty="0" smtClean="0"/>
              <a:t> </a:t>
            </a:r>
            <a:r>
              <a:rPr lang="ru-RU" sz="1400" dirty="0"/>
              <a:t>(выпуск </a:t>
            </a:r>
            <a:r>
              <a:rPr lang="ru-RU" sz="1400" dirty="0" smtClean="0"/>
              <a:t>2007 г</a:t>
            </a:r>
            <a:r>
              <a:rPr lang="ru-RU" sz="1400" dirty="0"/>
              <a:t>)  и </a:t>
            </a:r>
            <a:r>
              <a:rPr lang="ru-RU" sz="1400" b="1" dirty="0" err="1"/>
              <a:t>Макушевская</a:t>
            </a:r>
            <a:r>
              <a:rPr lang="ru-RU" sz="1400" b="1" dirty="0"/>
              <a:t> (</a:t>
            </a:r>
            <a:r>
              <a:rPr lang="ru-RU" sz="1400" b="1" dirty="0" err="1"/>
              <a:t>Засовская</a:t>
            </a:r>
            <a:r>
              <a:rPr lang="ru-RU" sz="1400" b="1" dirty="0"/>
              <a:t>) </a:t>
            </a:r>
            <a:r>
              <a:rPr lang="ru-RU" sz="1400" b="1" dirty="0" smtClean="0"/>
              <a:t>Мария Александровна</a:t>
            </a:r>
            <a:r>
              <a:rPr lang="ru-RU" sz="1400" dirty="0" smtClean="0"/>
              <a:t> </a:t>
            </a:r>
            <a:r>
              <a:rPr lang="ru-RU" sz="1400" dirty="0"/>
              <a:t>(выпуск </a:t>
            </a:r>
            <a:r>
              <a:rPr lang="ru-RU" sz="1400" dirty="0" smtClean="0"/>
              <a:t>2010 г</a:t>
            </a:r>
            <a:r>
              <a:rPr lang="ru-RU" sz="1400" dirty="0"/>
              <a:t>) – ст. преподаватели кафедры химии </a:t>
            </a:r>
            <a:r>
              <a:rPr lang="ru-RU" sz="1400" dirty="0" err="1"/>
              <a:t>Ухтинского</a:t>
            </a:r>
            <a:r>
              <a:rPr lang="ru-RU" sz="1400" dirty="0"/>
              <a:t> технического университета.</a:t>
            </a:r>
          </a:p>
        </p:txBody>
      </p:sp>
      <p:pic>
        <p:nvPicPr>
          <p:cNvPr id="6147" name="Picture 3" descr="C:\Documents and Settings\V_V_S\Рабочий стол\Стенд\aB1CrUiSV7s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43677"/>
            <a:ext cx="2304256" cy="1933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Стенд\z_3353da4b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148064" y="4150512"/>
            <a:ext cx="1943570" cy="2590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 descr="F:\Стенд\IMG_471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08576" y="5157376"/>
            <a:ext cx="1871136" cy="165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F:\Стенд\5NBs8oOh2BM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051720" y="4905376"/>
            <a:ext cx="1544584" cy="190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5" name="Picture 7" descr="F:\Стенд\-6Q52-vwz0M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092280" y="4571527"/>
            <a:ext cx="2016224" cy="2097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 descr="C:\Documents and Settings\V_V_S\Рабочий стол\Стенд\20131011_151442-1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8640"/>
            <a:ext cx="2304256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Documents and Settings\V_V_S\Рабочий стол\Стенд\gF-0jHFuScM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76070"/>
            <a:ext cx="2376264" cy="2001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:\Стенд\Шутков Роман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164288" y="2626980"/>
            <a:ext cx="1944216" cy="1810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52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27384"/>
            <a:ext cx="471601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Усинск</a:t>
            </a:r>
          </a:p>
          <a:p>
            <a:r>
              <a:rPr lang="ru-RU" sz="1400" b="1" dirty="0" smtClean="0"/>
              <a:t>Чуркин </a:t>
            </a:r>
            <a:r>
              <a:rPr lang="ru-RU" sz="1400" b="1" dirty="0"/>
              <a:t>Сергей Александрович </a:t>
            </a:r>
            <a:r>
              <a:rPr lang="ru-RU" sz="1400" dirty="0"/>
              <a:t>(выпуск </a:t>
            </a:r>
            <a:r>
              <a:rPr lang="ru-RU" sz="1400" dirty="0" smtClean="0"/>
              <a:t>2003 г</a:t>
            </a:r>
            <a:r>
              <a:rPr lang="ru-RU" sz="1400" dirty="0"/>
              <a:t>) </a:t>
            </a:r>
            <a:r>
              <a:rPr lang="ru-RU" sz="1400" b="1" dirty="0"/>
              <a:t>– </a:t>
            </a:r>
            <a:r>
              <a:rPr lang="ru-RU" sz="1400" dirty="0"/>
              <a:t>инженер-химик в российско-американской нефтедобывающей компании «Северное сияние</a:t>
            </a:r>
            <a:r>
              <a:rPr lang="ru-RU" sz="1400" dirty="0" smtClean="0"/>
              <a:t>»;</a:t>
            </a:r>
          </a:p>
          <a:p>
            <a:r>
              <a:rPr lang="ru-RU" sz="1400" b="1" dirty="0" err="1" smtClean="0"/>
              <a:t>Жмако</a:t>
            </a:r>
            <a:r>
              <a:rPr lang="ru-RU" sz="1400" b="1" dirty="0" smtClean="0"/>
              <a:t> </a:t>
            </a:r>
            <a:r>
              <a:rPr lang="ru-RU" sz="1400" b="1" dirty="0"/>
              <a:t>Федор </a:t>
            </a:r>
            <a:r>
              <a:rPr lang="ru-RU" sz="1400" b="1" dirty="0" smtClean="0"/>
              <a:t>Семенович </a:t>
            </a:r>
            <a:r>
              <a:rPr lang="ru-RU" sz="1400" dirty="0"/>
              <a:t>(выпуск </a:t>
            </a:r>
            <a:r>
              <a:rPr lang="ru-RU" sz="1400" dirty="0" smtClean="0"/>
              <a:t>2003 г</a:t>
            </a:r>
            <a:r>
              <a:rPr lang="ru-RU" sz="1400" dirty="0"/>
              <a:t>) </a:t>
            </a:r>
            <a:r>
              <a:rPr lang="ru-RU" sz="1400" b="1" dirty="0"/>
              <a:t>– </a:t>
            </a:r>
            <a:r>
              <a:rPr lang="ru-RU" sz="1400" dirty="0"/>
              <a:t>зав. химической лабораторией Усинского районного нефтепроводного управления ОАО «Северные магистральные нефтепроводы</a:t>
            </a:r>
            <a:r>
              <a:rPr lang="ru-RU" sz="1400" dirty="0" smtClean="0"/>
              <a:t>»;</a:t>
            </a:r>
          </a:p>
          <a:p>
            <a:r>
              <a:rPr lang="ru-RU" sz="1400" b="1" dirty="0" smtClean="0"/>
              <a:t>Горбунова Екатерина Владимировна </a:t>
            </a:r>
            <a:r>
              <a:rPr lang="ru-RU" sz="1400" dirty="0" smtClean="0"/>
              <a:t>(выпуск</a:t>
            </a:r>
          </a:p>
          <a:p>
            <a:r>
              <a:rPr lang="ru-RU" sz="1400" dirty="0" smtClean="0"/>
              <a:t> 2009 г) – инженер </a:t>
            </a:r>
            <a:r>
              <a:rPr lang="en-US" sz="1400" dirty="0" smtClean="0"/>
              <a:t>I</a:t>
            </a:r>
            <a:r>
              <a:rPr lang="ru-RU" sz="1400" dirty="0" smtClean="0"/>
              <a:t> категории отдела подготовки и реализации нефти и газа ООО «</a:t>
            </a:r>
            <a:r>
              <a:rPr lang="ru-RU" sz="1400" dirty="0" err="1" smtClean="0"/>
              <a:t>Лукойл-Коми</a:t>
            </a:r>
            <a:r>
              <a:rPr lang="ru-RU" sz="1400" dirty="0" smtClean="0"/>
              <a:t>»</a:t>
            </a:r>
            <a:endParaRPr lang="ru-RU" sz="1400" dirty="0"/>
          </a:p>
        </p:txBody>
      </p:sp>
      <p:pic>
        <p:nvPicPr>
          <p:cNvPr id="7171" name="Picture 3" descr="C:\Documents and Settings\V_V_S\Рабочий стол\Стенд\P101017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21088"/>
            <a:ext cx="2375693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:\Стенд\DSCN2211_Кудрина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3140968"/>
            <a:ext cx="2411760" cy="1665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F:\Стенд\Нюхин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15741" y="4941168"/>
            <a:ext cx="2220755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627784" y="3140968"/>
            <a:ext cx="644420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                      </a:t>
            </a:r>
            <a:r>
              <a:rPr lang="ru-RU" sz="2000" b="1" dirty="0" smtClean="0"/>
              <a:t>Вологда</a:t>
            </a:r>
          </a:p>
          <a:p>
            <a:pPr algn="just"/>
            <a:r>
              <a:rPr lang="ru-RU" sz="1400" b="1" dirty="0" smtClean="0"/>
              <a:t>Векшина (Кудрина) Надежда Владимировна  </a:t>
            </a:r>
            <a:r>
              <a:rPr lang="ru-RU" sz="1400" dirty="0" smtClean="0"/>
              <a:t>(выпуск  2009 г) - старший инженер ФГБУ "Судебно-экспертное учреждение федеральной противопожарной службы по Вологодской области«.</a:t>
            </a:r>
            <a:endParaRPr lang="ru-RU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7504" y="4407202"/>
            <a:ext cx="5724128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                    Череповец</a:t>
            </a:r>
          </a:p>
          <a:p>
            <a:pPr algn="ctr"/>
            <a:endParaRPr lang="ru-RU" sz="900" b="1" dirty="0" smtClean="0"/>
          </a:p>
          <a:p>
            <a:r>
              <a:rPr lang="ru-RU" sz="1400" b="1" dirty="0" err="1" smtClean="0"/>
              <a:t>Меньшенин</a:t>
            </a:r>
            <a:r>
              <a:rPr lang="ru-RU" sz="1400" b="1" dirty="0" smtClean="0"/>
              <a:t> Юрий Николаевич </a:t>
            </a:r>
            <a:r>
              <a:rPr lang="ru-RU" sz="1400" dirty="0" smtClean="0"/>
              <a:t>(выпуск 2002 г) </a:t>
            </a:r>
            <a:r>
              <a:rPr lang="ru-RU" sz="1400" b="1" dirty="0" smtClean="0"/>
              <a:t>– </a:t>
            </a:r>
          </a:p>
          <a:p>
            <a:r>
              <a:rPr lang="ru-RU" sz="1400" dirty="0" smtClean="0"/>
              <a:t>начальник отделения производства минеральных</a:t>
            </a:r>
          </a:p>
          <a:p>
            <a:r>
              <a:rPr lang="ru-RU" sz="1400" dirty="0" smtClean="0"/>
              <a:t> удобрений ОАО «</a:t>
            </a:r>
            <a:r>
              <a:rPr lang="ru-RU" sz="1400" dirty="0" err="1" smtClean="0"/>
              <a:t>ФосАгро-Череповец</a:t>
            </a:r>
            <a:r>
              <a:rPr lang="ru-RU" sz="1400" dirty="0" smtClean="0"/>
              <a:t>»;</a:t>
            </a:r>
          </a:p>
          <a:p>
            <a:r>
              <a:rPr lang="ru-RU" sz="1400" b="1" dirty="0" err="1" smtClean="0"/>
              <a:t>Нюхин</a:t>
            </a:r>
            <a:r>
              <a:rPr lang="ru-RU" sz="1400" b="1" dirty="0" smtClean="0"/>
              <a:t> Иван Витальевич </a:t>
            </a:r>
            <a:r>
              <a:rPr lang="ru-RU" sz="1400" dirty="0" smtClean="0"/>
              <a:t>(выпуск 2013 г) – </a:t>
            </a:r>
          </a:p>
          <a:p>
            <a:r>
              <a:rPr lang="ru-RU" sz="1400" dirty="0" smtClean="0"/>
              <a:t>аппаратчик синтеза аммиака ОАО «</a:t>
            </a:r>
            <a:r>
              <a:rPr lang="ru-RU" sz="1400" dirty="0" err="1" smtClean="0"/>
              <a:t>ФосАгро-Череповец</a:t>
            </a:r>
            <a:r>
              <a:rPr lang="ru-RU" sz="1400" dirty="0" smtClean="0"/>
              <a:t>»;</a:t>
            </a:r>
          </a:p>
          <a:p>
            <a:r>
              <a:rPr lang="ru-RU" sz="1400" b="1" dirty="0" err="1" smtClean="0"/>
              <a:t>Меньшенина</a:t>
            </a:r>
            <a:r>
              <a:rPr lang="ru-RU" sz="1400" b="1" dirty="0" smtClean="0"/>
              <a:t> Ирина Рудольфовна </a:t>
            </a:r>
            <a:r>
              <a:rPr lang="ru-RU" sz="1400" dirty="0" smtClean="0"/>
              <a:t>(выпуск  2002 г) </a:t>
            </a:r>
            <a:r>
              <a:rPr lang="ru-RU" sz="1400" b="1" dirty="0" smtClean="0"/>
              <a:t>– </a:t>
            </a:r>
          </a:p>
          <a:p>
            <a:r>
              <a:rPr lang="ru-RU" sz="1400" dirty="0" smtClean="0"/>
              <a:t>специалист Управления промышленной безопасности, </a:t>
            </a:r>
          </a:p>
          <a:p>
            <a:r>
              <a:rPr lang="ru-RU" sz="1400" dirty="0" smtClean="0"/>
              <a:t>охраны труда и окружающей среды ООО «</a:t>
            </a:r>
            <a:r>
              <a:rPr lang="ru-RU" sz="1400" dirty="0" err="1" smtClean="0"/>
              <a:t>ССМ-Тяжмаш</a:t>
            </a:r>
            <a:r>
              <a:rPr lang="ru-RU" sz="1400" dirty="0" smtClean="0"/>
              <a:t>».</a:t>
            </a:r>
            <a:endParaRPr lang="ru-RU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5496" y="2420888"/>
            <a:ext cx="44644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 smtClean="0"/>
              <a:t>Байвалюк</a:t>
            </a:r>
            <a:r>
              <a:rPr lang="ru-RU" sz="1400" b="1" dirty="0" smtClean="0"/>
              <a:t> Роман Васильевич   (выпуск  2012 г ) </a:t>
            </a:r>
            <a:r>
              <a:rPr lang="ru-RU" sz="1400" dirty="0" smtClean="0"/>
              <a:t>– инженер  по  физико-механическим испытаниям строительной лаборатории ЗАО «Транс-Строй».</a:t>
            </a:r>
          </a:p>
        </p:txBody>
      </p:sp>
      <p:pic>
        <p:nvPicPr>
          <p:cNvPr id="2" name="Picture 2" descr="F:\Стенд\IMG_20140211_10053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452320" y="116632"/>
            <a:ext cx="1619672" cy="2880320"/>
          </a:xfrm>
          <a:prstGeom prst="rect">
            <a:avLst/>
          </a:prstGeom>
          <a:noFill/>
        </p:spPr>
      </p:pic>
      <p:pic>
        <p:nvPicPr>
          <p:cNvPr id="1026" name="Picture 2" descr="F:\Стенд\Горбунова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flipH="1">
            <a:off x="4932040" y="781813"/>
            <a:ext cx="2624115" cy="2287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0" name="Picture 2" descr="C:\Documents and Settings\V_V_S\Рабочий стол\Стенд\Чуркин0820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83968" y="116632"/>
            <a:ext cx="2003194" cy="1653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7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&amp;Acy;&amp;scy;&amp;pcy;&amp;icy;&amp;rcy;&amp;acy;&amp;ncy;&amp;tcy; &amp;vcy; &amp;mcy;&amp;ycy;&amp;scy;&amp;lcy;&amp;yacy;&amp;khcy; &amp;dcy;&amp;iecy;&amp;rcy;&amp;zhcy;&amp;acy; &amp;kcy;&amp;ncy;&amp;icy;&amp;gcy;&amp;ucy;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68560" y="2571750"/>
            <a:ext cx="2857500" cy="428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619672" y="476672"/>
            <a:ext cx="7524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976521"/>
              </p:ext>
            </p:extLst>
          </p:nvPr>
        </p:nvGraphicFramePr>
        <p:xfrm>
          <a:off x="2411760" y="0"/>
          <a:ext cx="6480720" cy="6960703"/>
        </p:xfrm>
        <a:graphic>
          <a:graphicData uri="http://schemas.openxmlformats.org/drawingml/2006/table">
            <a:tbl>
              <a:tblPr/>
              <a:tblGrid>
                <a:gridCol w="1461182"/>
                <a:gridCol w="1743570"/>
                <a:gridCol w="3275968"/>
              </a:tblGrid>
              <a:tr h="1500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Год выпуска</a:t>
                      </a: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выпускников</a:t>
                      </a: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Имеют ученую степень</a:t>
                      </a: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1977</a:t>
                      </a: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5 (кхн – 4; кбн - 1)</a:t>
                      </a: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1978</a:t>
                      </a: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 (кхн)</a:t>
                      </a: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1979</a:t>
                      </a: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1(дхн – Кочева Л.С.)  + 1 (кхн) </a:t>
                      </a: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1980</a:t>
                      </a: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2 (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дбн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– Володин В.В.;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дхн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– Рябков Ю.И.)  + 1 (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кхн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) </a:t>
                      </a: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1981</a:t>
                      </a: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 (дхн – Рубцова С.А.) +1(кс-хн)</a:t>
                      </a: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1982</a:t>
                      </a: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 (кхн)</a:t>
                      </a: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1983</a:t>
                      </a: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1984</a:t>
                      </a: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1985</a:t>
                      </a: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 (кхн)</a:t>
                      </a: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1986</a:t>
                      </a: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3 (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кхн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– 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2;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кбн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- 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1)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1987</a:t>
                      </a: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1988</a:t>
                      </a: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3 (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кхн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– 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1;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кин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-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1; </a:t>
                      </a:r>
                      <a:r>
                        <a:rPr lang="ru-RU" sz="1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кг-мн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  - 1)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1989</a:t>
                      </a: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1 (к.б.н.)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1990</a:t>
                      </a: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 (дхн – Чукичева И.Ю.)</a:t>
                      </a: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1991</a:t>
                      </a: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1992</a:t>
                      </a: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 (</a:t>
                      </a:r>
                      <a:r>
                        <a:rPr lang="ru-RU" sz="1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дбн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Шамрикова</a:t>
                      </a:r>
                      <a:r>
                        <a:rPr lang="ru-RU" sz="1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Е.В.) +  1 (</a:t>
                      </a:r>
                      <a:r>
                        <a:rPr lang="ru-RU" sz="1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кхн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1993</a:t>
                      </a: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 (кхн – 1; кг-мн - 1)</a:t>
                      </a: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6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1994</a:t>
                      </a: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 (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дхн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– Головченко В.В.) + 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кхн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– 1;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ктн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– 1; </a:t>
                      </a:r>
                      <a:r>
                        <a:rPr lang="ru-RU" sz="1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кг-мн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 - 1)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1995</a:t>
                      </a: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 (дг-мн – Бушнев Д.А.)  + 2 (кхн) </a:t>
                      </a: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1996</a:t>
                      </a: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дхн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– Белых 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Д.В.,  Попова Е.И.) 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3(</a:t>
                      </a:r>
                      <a:r>
                        <a:rPr lang="ru-RU" sz="1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кхн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1997</a:t>
                      </a: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4 (кхн – 2; кбн - 2)</a:t>
                      </a: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1998</a:t>
                      </a: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 (кхн)</a:t>
                      </a: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1999</a:t>
                      </a: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 (</a:t>
                      </a:r>
                      <a:r>
                        <a:rPr lang="ru-RU" sz="1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дг-мн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 – </a:t>
                      </a:r>
                      <a:r>
                        <a:rPr lang="ru-RU" sz="1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Мартиросян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 О.В.) + 5 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кхн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– 4;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кг-мн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- 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1)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2000</a:t>
                      </a: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 (кхн – 2; кг-мн - 1)</a:t>
                      </a: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2001</a:t>
                      </a: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кбн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2002</a:t>
                      </a: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 (кхн – 2; кбн - 1)</a:t>
                      </a: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2003</a:t>
                      </a: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5 (кхн – 4; кбн - 1)</a:t>
                      </a: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2004</a:t>
                      </a: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 (кхн)</a:t>
                      </a: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2005</a:t>
                      </a: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 (кхн – 2, кбн – 1)</a:t>
                      </a: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2006</a:t>
                      </a: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 (кхн)</a:t>
                      </a: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2007</a:t>
                      </a: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28 + 2 (бакалавр)</a:t>
                      </a: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2008</a:t>
                      </a: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 (кхн  –2 ; кбн – 1)</a:t>
                      </a: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2009</a:t>
                      </a: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кхн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– 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3;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ктн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– 1)</a:t>
                      </a: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2010</a:t>
                      </a: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1 (к.х.н.)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2011</a:t>
                      </a: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25 + 6 (магистр)</a:t>
                      </a: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3 (к.х.н.)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2012</a:t>
                      </a: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20 + 3 (магистр)</a:t>
                      </a: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2013</a:t>
                      </a: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17 + 8 (магистр)</a:t>
                      </a: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2014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17 +  9 (бакалавр)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2015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17 (бакалавр)</a:t>
                      </a:r>
                      <a:r>
                        <a:rPr lang="ru-RU" sz="1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+ 10 (магистр)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05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Итого  936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(специалисты – 881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бакалавры – 28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smtClean="0">
                          <a:latin typeface="Times New Roman"/>
                          <a:ea typeface="Times New Roman"/>
                          <a:cs typeface="Times New Roman"/>
                        </a:rPr>
                        <a:t>магистры </a:t>
                      </a:r>
                      <a:r>
                        <a:rPr lang="ru-RU" sz="105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– 28 )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Кандидаты наук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77 –  8,47</a:t>
                      </a:r>
                      <a:r>
                        <a:rPr lang="ru-RU" sz="10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% 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(химических наук – </a:t>
                      </a: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56</a:t>
                      </a:r>
                      <a:r>
                        <a:rPr lang="ru-RU" sz="10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; 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биологических наук – </a:t>
                      </a: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12; 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геолого-минералогических наук – </a:t>
                      </a: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5;  сельскохозяйственных 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наук – 1; технических наук – 2; исторических наук - 1</a:t>
                      </a: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).   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Доктора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наук 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:  </a:t>
                      </a: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11 – 1,21</a:t>
                      </a:r>
                      <a:r>
                        <a:rPr lang="ru-RU" sz="10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% 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(химических наук  – </a:t>
                      </a: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7; 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биологических наук – </a:t>
                      </a: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2;  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геолого-минералогических наук </a:t>
                      </a: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– 2)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657" marR="3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0528" y="188640"/>
            <a:ext cx="22312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Выпускники – химики СыктГУ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000" dirty="0" smtClean="0"/>
              <a:t>Первый набор студентов –</a:t>
            </a:r>
          </a:p>
          <a:p>
            <a:pPr algn="ctr"/>
            <a:r>
              <a:rPr lang="ru-RU" sz="2000" dirty="0" smtClean="0"/>
              <a:t>1972 год</a:t>
            </a:r>
          </a:p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9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988840"/>
            <a:ext cx="55801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Тюкина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Елена Олеговна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(выпуск 2004 г) – инженер-технолог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ОАО «Предприятие Гальваника»</a:t>
            </a:r>
          </a:p>
          <a:p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Шихов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Иван Юрьевич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(выпуск 2007 г) – начальник химико- аналитической лаборатории ООО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Спецморнефтепорт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Усть-Луга», ОАО «АК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Транснефть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63688" y="-99392"/>
            <a:ext cx="3312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Monotype Corsiva" pitchFamily="66" charset="0"/>
              </a:rPr>
              <a:t>Санкт-Петербург</a:t>
            </a:r>
            <a:endParaRPr lang="ru-RU" sz="3600" dirty="0">
              <a:latin typeface="Monotype Corsiva" pitchFamily="66" charset="0"/>
            </a:endParaRPr>
          </a:p>
        </p:txBody>
      </p:sp>
      <p:pic>
        <p:nvPicPr>
          <p:cNvPr id="8193" name="Picture 1" descr="C:\Documents and Settings\PopovaEV\Рабочий стол\1263825331_vsadnik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504" y="116632"/>
            <a:ext cx="1656184" cy="124213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63688" y="404664"/>
            <a:ext cx="3744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Химич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Хлебова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) Галина Николаевна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(выпуск 1979 г) – к.х.н.,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н.с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ИВС РАН, ст. преп. кафедры ВМС СПбГУ, ст. специалист СПб филиала ООО « ЭПАМ СИСТЕМС»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1720" y="4797152"/>
            <a:ext cx="4392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Савостьянова Юлия Владимировна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(СыктГУ  2007 - 2010 г – СПбГУ2011 – 2013 г) –  химик  отдела  разработок аналитических методик фармацевтической компании  ЗАО "Активный Компонент"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1348899"/>
            <a:ext cx="55081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Апраксин Виталий Федорович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(выпуск 1995г) – ст. преподаватель кафедры аналитической химии СПб химико-фармацевтической академии;</a:t>
            </a:r>
            <a:endParaRPr lang="ru-RU" sz="1400" dirty="0"/>
          </a:p>
        </p:txBody>
      </p:sp>
      <p:pic>
        <p:nvPicPr>
          <p:cNvPr id="3074" name="Picture 2" descr="F:\Стенд\Савостьянова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6979" y="5013176"/>
            <a:ext cx="1944000" cy="1760947"/>
          </a:xfrm>
          <a:prstGeom prst="rect">
            <a:avLst/>
          </a:prstGeom>
          <a:noFill/>
        </p:spPr>
      </p:pic>
      <p:pic>
        <p:nvPicPr>
          <p:cNvPr id="3075" name="Picture 3" descr="F:\Стенд\Петухова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6660232" y="4869160"/>
            <a:ext cx="2389090" cy="1875317"/>
          </a:xfrm>
          <a:prstGeom prst="rect">
            <a:avLst/>
          </a:prstGeom>
          <a:noFill/>
        </p:spPr>
      </p:pic>
      <p:pic>
        <p:nvPicPr>
          <p:cNvPr id="3076" name="Picture 4" descr="F:\Стенд\Ширяева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07503" y="3176000"/>
            <a:ext cx="1908000" cy="18444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979712" y="3068960"/>
            <a:ext cx="4104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Ширяева (Чупрова) Юлия Викторовна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(выпуск 2005 г )  – заместитель начальника аналитической лаборатории отдела контроля качества фармацевтической фирмы  ЗАО « Вертекс»</a:t>
            </a:r>
            <a:endParaRPr lang="ru-RU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1979712" y="4005064"/>
            <a:ext cx="41044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Петухова (Костромина) Анна  Михайловна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(выпуск 2009 г) – инженер-химик отдела контроля качества фармацевтической фирмы ЗАО  Вертекс»</a:t>
            </a:r>
            <a:endParaRPr lang="ru-RU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2051720" y="5733256"/>
            <a:ext cx="460851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Васютин Олег Алексеевич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(выпуск 2009 г) – к.х.н., инженер – разработчик фирмы «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ЮНИКОСМЕТИК»</a:t>
            </a:r>
          </a:p>
          <a:p>
            <a:endParaRPr lang="ru-RU" sz="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Усков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Кирилл Николаевич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(выпуск 2009 г) – к.т.н., менеджер по продажам фирмы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Ревада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Нева»</a:t>
            </a:r>
            <a:endParaRPr lang="ru-RU" sz="1400" dirty="0"/>
          </a:p>
        </p:txBody>
      </p:sp>
      <p:pic>
        <p:nvPicPr>
          <p:cNvPr id="1026" name="Picture 2" descr="F:\Стенд\DSC04506 (2).JPG"/>
          <p:cNvPicPr>
            <a:picLocks noChangeAspect="1" noChangeArrowheads="1"/>
          </p:cNvPicPr>
          <p:nvPr/>
        </p:nvPicPr>
        <p:blipFill>
          <a:blip r:embed="rId6" cstate="print"/>
          <a:srcRect l="30007" r="20983"/>
          <a:stretch>
            <a:fillRect/>
          </a:stretch>
        </p:blipFill>
        <p:spPr bwMode="auto">
          <a:xfrm>
            <a:off x="5508104" y="241506"/>
            <a:ext cx="1800200" cy="2755446"/>
          </a:xfrm>
          <a:prstGeom prst="rect">
            <a:avLst/>
          </a:prstGeom>
          <a:noFill/>
        </p:spPr>
      </p:pic>
      <p:pic>
        <p:nvPicPr>
          <p:cNvPr id="8194" name="Picture 2" descr="C:\Documents and Settings\V_V_S\Рабочий стол\Стенд\20131015_140129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957" y="404664"/>
            <a:ext cx="1573539" cy="2935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Documents and Settings\V_V_S\Рабочий стол\Стенд\IMG_20131012_171301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0" r="11232"/>
          <a:stretch>
            <a:fillRect/>
          </a:stretch>
        </p:blipFill>
        <p:spPr bwMode="auto">
          <a:xfrm>
            <a:off x="6156176" y="3068960"/>
            <a:ext cx="2376264" cy="1740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69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52736"/>
            <a:ext cx="4355976" cy="589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 Червонная  (Щукина)  Надежда Анатольевна 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(выпуск 1978 г) – к.х.н.,  н.с. отдела горения и взрыва Института проблем химической физики РАН (г. Черноголовка)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Гиренко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Екатерина Григорьевна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(выпуск 1994 г) – к.х.н., 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Долгина Татьяна Модестовна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(выпуск  1995 г) – к.х.н., 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Попова Екатерина  Ивановна 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(выпуск  1996 г) – д.х.н., начальник лаборатории во Всероссийском научно-исследовательском институте автоматики им. Н.Л.Духова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Пийр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Екатерина Андреевна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(выпуск 2001 г.) –  к.б.н., ст. руководитель группы научных сотрудников , представительство фирмы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Quintiles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GmbH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(Австрия) – проведение клинических исследований  новых  лекарственных препаратов 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Черепанов Андрей  Александрович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(выпуск 2003 г) – ООО "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Каргилл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", инженер по техническому сервису крахмала и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крахмалопродуктов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Турова Ольга Васильевна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(выпуск 2004 г)  – к.х.н., с.н.с. лаборатории тонкого органического синтеза Института органической химии им. Н.Д.Зелинского РАН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Зорина – Тихонова Екатерина  Николаевна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(выпуск 2009 г) – к.х.н., н.с. лаборатории химии координационных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полиядерных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соединений Института общей и неорганической химии им.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Н.С.Курнакова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РАН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60" name="Picture 4" descr="F:\Стенд\Зорина1.jpg"/>
          <p:cNvPicPr>
            <a:picLocks noChangeAspect="1" noChangeArrowheads="1"/>
          </p:cNvPicPr>
          <p:nvPr/>
        </p:nvPicPr>
        <p:blipFill>
          <a:blip r:embed="rId2" cstate="screen">
            <a:lum bright="10000" contrast="20000"/>
          </a:blip>
          <a:srcRect/>
          <a:stretch>
            <a:fillRect/>
          </a:stretch>
        </p:blipFill>
        <p:spPr bwMode="auto">
          <a:xfrm>
            <a:off x="6360061" y="4149080"/>
            <a:ext cx="2783939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70" name="AutoShape 2" descr="&amp;Ncy;&amp;ocy;&amp;vcy;&amp;ocy;&amp;scy;&amp;tcy;&amp;icy; &amp;Mcy;&amp;ocy;&amp;scy;&amp;kcy;&amp;vcy;&amp;y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1" name="Picture 3" descr="C:\Documents and Settings\PopovaEV\Рабочий стол\head_image.jpg.gif"/>
          <p:cNvPicPr>
            <a:picLocks noChangeAspect="1" noChangeArrowheads="1"/>
          </p:cNvPicPr>
          <p:nvPr/>
        </p:nvPicPr>
        <p:blipFill>
          <a:blip r:embed="rId3" cstate="screen"/>
          <a:srcRect r="17361" b="22623"/>
          <a:stretch>
            <a:fillRect/>
          </a:stretch>
        </p:blipFill>
        <p:spPr bwMode="auto">
          <a:xfrm>
            <a:off x="179512" y="-72008"/>
            <a:ext cx="1342549" cy="1124744"/>
          </a:xfrm>
          <a:prstGeom prst="rect">
            <a:avLst/>
          </a:prstGeom>
          <a:noFill/>
        </p:spPr>
      </p:pic>
      <p:pic>
        <p:nvPicPr>
          <p:cNvPr id="9" name="Picture 3" descr="C:\Documents and Settings\PopovaEV\Рабочий стол\head_image.jpg.gif"/>
          <p:cNvPicPr>
            <a:picLocks noChangeAspect="1" noChangeArrowheads="1"/>
          </p:cNvPicPr>
          <p:nvPr/>
        </p:nvPicPr>
        <p:blipFill>
          <a:blip r:embed="rId3" cstate="screen"/>
          <a:srcRect t="77377" r="17361"/>
          <a:stretch>
            <a:fillRect/>
          </a:stretch>
        </p:blipFill>
        <p:spPr bwMode="auto">
          <a:xfrm>
            <a:off x="1403648" y="332656"/>
            <a:ext cx="2532170" cy="620241"/>
          </a:xfrm>
          <a:prstGeom prst="rect">
            <a:avLst/>
          </a:prstGeom>
          <a:noFill/>
        </p:spPr>
      </p:pic>
      <p:pic>
        <p:nvPicPr>
          <p:cNvPr id="2051" name="Picture 3" descr="F:\Стенд\Турова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64088" y="1628800"/>
            <a:ext cx="1652643" cy="2520280"/>
          </a:xfrm>
          <a:prstGeom prst="rect">
            <a:avLst/>
          </a:prstGeom>
          <a:noFill/>
        </p:spPr>
      </p:pic>
      <p:pic>
        <p:nvPicPr>
          <p:cNvPr id="2050" name="Picture 2" descr="F:\Стенд\Червонная (Щукина)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27802" y="548680"/>
            <a:ext cx="1424318" cy="1656184"/>
          </a:xfrm>
          <a:prstGeom prst="rect">
            <a:avLst/>
          </a:prstGeom>
          <a:noFill/>
        </p:spPr>
      </p:pic>
      <p:pic>
        <p:nvPicPr>
          <p:cNvPr id="45059" name="Picture 3" descr="F:\Стенд\Пийр_India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876256" y="548680"/>
            <a:ext cx="2133596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058" name="Picture 2" descr="F:\Стенд\Черепанов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355976" y="3933056"/>
            <a:ext cx="1729284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1520" y="188640"/>
            <a:ext cx="864096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Шепелин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Владимир Александрович -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выпускник 1980 г. и аспирантуры МГУ, к.х.н., зам. директора научно-технологического центра (НТЦ) по нефтехимическим процессам ОАО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Нижнекамскнефтехим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217" name="Picture 1" descr="IMG_920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73" y="1268760"/>
            <a:ext cx="3144623" cy="2369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Documents and Settings\V_V_S\Рабочий стол\Стенд\127Z283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40" y="4149080"/>
            <a:ext cx="3061056" cy="2041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Documents and Settings\V_V_S\Рабочий стол\Стенд\IMG_041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635" y="4221088"/>
            <a:ext cx="2762741" cy="2072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Documents and Settings\V_V_S\Рабочий стол\Стенд\6[1]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285" y="1268760"/>
            <a:ext cx="3580123" cy="2369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99992" y="3645024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Шепелин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В. А.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дает пояснения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Президенту Татарстана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Минниханову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Р.Н.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39952" y="6334780"/>
            <a:ext cx="5004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Однокурсники по учебе и аспирантуре МГУ (каф. ВМС) – д.б.н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Володин В.В.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Шепелин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В.А.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6381328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Экспериментальный цех НТЦ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26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34952"/>
            <a:ext cx="435597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Трофимов Александр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Леонидович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выпуск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2003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.; PhD - University of Illinois at Chicago,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postdoctorate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- Yale University;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- Principal Scientist II at IRIX Pharmaceuticals, Inc.,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США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Дмишевич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Сергей Владимирович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(выпуск 2002 г) – инженер-химик ,  нефтяной приёмо-сдаточный пункт "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Фенешлитке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",  г.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Фенешлитке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 Венгрия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Ермолина Мария Васильевна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выпуск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2002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., PhD - University of Illinois at Chicago,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postdoctorate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-  St. Jude Children's Research Hospital,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преподаватель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органической и общей химии в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University of  Illinois at Chicago, Wilbur Wright College,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США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Рубина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Казакова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Марина Юрьевна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выпуск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1996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) 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., PhD - University of Illinois at Chicago,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postdoctorate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– Kansas University,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работа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директор лабораторий химического факультета Канзасского университета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США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Кун Егор Адамович и Кун (Павлова) Наталья Николаевна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(выпуск 1998 г) –  научные сотрудники фирм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HiPer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Ceramics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GmbH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и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Zellwerk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GmbH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 Берлин, Германия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Шмеркович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Марина Эдуардовна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(выпуск 1996 г)  -  инженер – химик по технологии гальванических покрытий, фирма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Аmza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», Тель-Авив, Израиль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287650"/>
            <a:ext cx="23042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Наши за </a:t>
            </a:r>
          </a:p>
          <a:p>
            <a:pPr lvl="0" algn="ctr"/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границей</a:t>
            </a:r>
            <a:endParaRPr lang="ru-RU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2" name="AutoShape 2" descr="PosterOk.com - &amp;zcy;&amp;iecy;&amp;mcy;&amp;ncy;&amp;ycy;&amp;khcy;, &amp;pcy;&amp;ocy;&amp;scy;&amp;tcy;&amp;iecy;&amp;rcy;&amp;ycy;, &amp;pcy;&amp;lcy;&amp;acy;&amp;kcy;&amp;acy;&amp;tcy;&amp;ycy;, &amp;pcy;&amp;iecy;&amp;chcy;&amp;acy;&amp;tcy;&amp;softcy; &amp;fcy;&amp;ocy;&amp;tcy;&amp;ocy;, &amp;kcy;&amp;acy;&amp;rcy;&amp;tcy;&amp;icy;&amp;ncy;&amp;acy; &amp;ncy;&amp;acy; &amp;khcy;&amp;ocy;&amp;lcy;&amp;scy;&amp;tcy;&amp;iecy; - &amp;Ucy;&amp;kcy;&amp;rcy;&amp;acy;&amp;icy;&amp;ncy;&amp;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6089" name="Picture 9" descr="F:\Стенд\Дмишевич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flipH="1">
            <a:off x="6084168" y="188640"/>
            <a:ext cx="2885702" cy="2268290"/>
          </a:xfrm>
          <a:prstGeom prst="rect">
            <a:avLst/>
          </a:prstGeom>
          <a:noFill/>
        </p:spPr>
      </p:pic>
      <p:pic>
        <p:nvPicPr>
          <p:cNvPr id="46084" name="Picture 4" descr="C:\Documents and Settings\PopovaEV\Рабочий стол\Portfolio_GlobalOrgDevelopment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5576" y="116632"/>
            <a:ext cx="1152128" cy="1152128"/>
          </a:xfrm>
          <a:prstGeom prst="rect">
            <a:avLst/>
          </a:prstGeom>
          <a:noFill/>
        </p:spPr>
      </p:pic>
      <p:pic>
        <p:nvPicPr>
          <p:cNvPr id="46086" name="Picture 6" descr="F:\Стенд\Трофимов.jpe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4355976" y="908720"/>
            <a:ext cx="2136111" cy="2016224"/>
          </a:xfrm>
          <a:prstGeom prst="rect">
            <a:avLst/>
          </a:prstGeom>
          <a:noFill/>
        </p:spPr>
      </p:pic>
      <p:pic>
        <p:nvPicPr>
          <p:cNvPr id="46088" name="Picture 8" descr="F:\Стенд\Marina Rubina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652120" y="2489914"/>
            <a:ext cx="1728192" cy="2163222"/>
          </a:xfrm>
          <a:prstGeom prst="rect">
            <a:avLst/>
          </a:prstGeom>
          <a:noFill/>
        </p:spPr>
      </p:pic>
      <p:pic>
        <p:nvPicPr>
          <p:cNvPr id="46085" name="Picture 5" descr="F:\Стенд\Шмеркович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flipH="1">
            <a:off x="4427984" y="3429000"/>
            <a:ext cx="1568617" cy="3173380"/>
          </a:xfrm>
          <a:prstGeom prst="rect">
            <a:avLst/>
          </a:prstGeom>
          <a:noFill/>
        </p:spPr>
      </p:pic>
      <p:pic>
        <p:nvPicPr>
          <p:cNvPr id="3074" name="Picture 2" descr="F:\Стенд\Ермолина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380312" y="2589393"/>
            <a:ext cx="1656184" cy="2207759"/>
          </a:xfrm>
          <a:prstGeom prst="rect">
            <a:avLst/>
          </a:prstGeom>
          <a:noFill/>
        </p:spPr>
      </p:pic>
      <p:pic>
        <p:nvPicPr>
          <p:cNvPr id="46087" name="Picture 7" descr="F:\Стенд\Куны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443827" y="4437112"/>
            <a:ext cx="2088613" cy="23491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4624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Первые выпуски магистров - химиков</a:t>
            </a:r>
            <a:endParaRPr lang="ru-RU" sz="2400" b="1" dirty="0"/>
          </a:p>
        </p:txBody>
      </p:sp>
      <p:pic>
        <p:nvPicPr>
          <p:cNvPr id="2050" name="Picture 2" descr="F:\Стенд\IMG_834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68432" y="2132856"/>
            <a:ext cx="3492000" cy="2619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F:\Стенд\IMG_950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4149080"/>
            <a:ext cx="3420000" cy="2565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F:\Стенд\IMG_613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6024" y="791475"/>
            <a:ext cx="3707904" cy="2781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960440" y="764704"/>
            <a:ext cx="5364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2009–2011 год,  профиль «Органическая химия»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руководитель магистерской программы – д.х.н., чл.-корр. РАН, директор ИХ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КомиНЦ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УрО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РАН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Кучин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А.В.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76464" y="4804410"/>
            <a:ext cx="522007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2010–2012 год,  профиль «Органическая химия»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руководитель магистерской программы – д.х.н., академик РАН, директор ИФ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КомиНЦ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УрО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РАН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Оводов Ю.С. 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7904" y="5877272"/>
            <a:ext cx="5580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2011–2013 год,  профиль «Органическая химия»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руководитель магистерской программы – д.х.н., академик РАН, директор ИФ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КомиНЦ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УрО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РАН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Оводов Ю.С.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496" y="404664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Первый выпуск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8024" y="1772816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Второй выпуск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36512" y="3789040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Третий выпуск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51520" y="3789040"/>
            <a:ext cx="4320480" cy="0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4572000" y="1700808"/>
            <a:ext cx="0" cy="2088232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572000" y="1700808"/>
            <a:ext cx="4248472" cy="0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851920" y="3789040"/>
            <a:ext cx="0" cy="1872208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851920" y="5661248"/>
            <a:ext cx="5112568" cy="0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206177" y="764704"/>
            <a:ext cx="8937823" cy="5325690"/>
            <a:chOff x="206177" y="764704"/>
            <a:chExt cx="8937823" cy="532569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screen"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206177" y="764704"/>
              <a:ext cx="8937823" cy="37188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9" name="Picture 3" descr="F:\Стенд\Логотип\ХИМИЯ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7524328" y="2924944"/>
              <a:ext cx="1547664" cy="1547664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251520" y="5013176"/>
              <a:ext cx="864096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3200" b="1" dirty="0" smtClean="0">
                  <a:ln w="11430"/>
                  <a:solidFill>
                    <a:schemeClr val="bg2">
                      <a:lumMod val="1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Добро пожаловать </a:t>
              </a:r>
            </a:p>
            <a:p>
              <a:pPr algn="ctr"/>
              <a:r>
                <a:rPr lang="ru-RU" sz="3200" b="1" dirty="0" smtClean="0">
                  <a:ln w="11430"/>
                  <a:solidFill>
                    <a:schemeClr val="bg2">
                      <a:lumMod val="1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в Институт естественных наук СыктГУ</a:t>
              </a:r>
              <a:endParaRPr lang="ru-RU" sz="3200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539552" y="3501008"/>
              <a:ext cx="792088" cy="216024"/>
            </a:xfrm>
            <a:prstGeom prst="rect">
              <a:avLst/>
            </a:prstGeom>
            <a:solidFill>
              <a:srgbClr val="DBE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462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Выпускники химического отделения – доктора наук</a:t>
            </a:r>
            <a:endParaRPr lang="ru-RU" sz="2400" b="1" dirty="0"/>
          </a:p>
        </p:txBody>
      </p:sp>
      <p:pic>
        <p:nvPicPr>
          <p:cNvPr id="59394" name="Picture 2" descr="F:\Стенд\Доктора наук\Чукичева_Рябков_Пийр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35696" y="3717032"/>
            <a:ext cx="2880320" cy="1901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9395" name="Picture 3" descr="F:\Стенд\Доктора наук\Белых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08833" y="3789040"/>
            <a:ext cx="2399471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9396" name="Picture 4" descr="F:\Стенд\Доктора наук\Бушнев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88224" y="620888"/>
            <a:ext cx="2376264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9397" name="Picture 5" descr="F:\Стенд\Доктора наук\Володин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07504" y="620688"/>
            <a:ext cx="2399471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9398" name="Picture 6" descr="F:\Стенд\Доктора наук\Головченко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596336" y="3789040"/>
            <a:ext cx="14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9399" name="Picture 7" descr="F:\Стенд\Доктора наук\Кочева Л С 10-10 (1)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220072" y="620688"/>
            <a:ext cx="1272503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9400" name="Picture 8" descr="F:\Стенд\Доктора наук\Рубцова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627784" y="620688"/>
            <a:ext cx="2399471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6804248" y="2492896"/>
            <a:ext cx="212372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Бушнев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Д.А.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выпускник 1995 г , д.г.-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м.н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., зав. лабораторией  органической геохимии ИГ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КомиНЦ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РАН,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504" y="3789040"/>
            <a:ext cx="19442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Слева направо:  </a:t>
            </a:r>
          </a:p>
          <a:p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д.х.н.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Чукичева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Налимова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 И.Ю. 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выпускница 1990 г , к.х.н.,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Пийр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И.В.,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выпускница 1977 г , декан химико-биологического факультета  1999-2010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2564904"/>
            <a:ext cx="2627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Володин В.В.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– выпускник 1980 г,  к.х.н. и  д.б.н.,  профессор, зав. лабораторией биохимии и биотехнологии ИБ, зам. председателя  Президиума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КомиНЦ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УрО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РАН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27784" y="2525995"/>
            <a:ext cx="2520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Рубцова (Иванова)  С.А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– выпускница 1981 г,  д.х.н., зав. лабораторией химии окислительных процессов , зам. директора ИХ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КомиНЦ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УрО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РАН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27255" y="5775647"/>
            <a:ext cx="201622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д.х.н.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Белых Д.В.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– выпускник  1996 г, 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с.н.с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. ИХ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08304" y="5733256"/>
            <a:ext cx="16880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д.х.н.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Головченко (Капитонова) В.В.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– выпускница 1994 г ,</a:t>
            </a:r>
          </a:p>
          <a:p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с.н.с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. ИФ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48064" y="2485345"/>
            <a:ext cx="1584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Кочева (Маркова) Л.С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– выпускница 1979 г , д.х.н., зав. кафедрой химии 2010 – 2012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гг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7504" y="6021868"/>
            <a:ext cx="475252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д.х.н.,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Рябков Ю.И.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– выпускник 1980 г , зав. лабораторией керамического материаловедения, зам. директора ИХ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КомиНЦ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УрО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РАН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3103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Выпускники химического отделения – доктора наук</a:t>
            </a:r>
            <a:endParaRPr lang="ru-RU" sz="2400" b="1" dirty="0"/>
          </a:p>
        </p:txBody>
      </p:sp>
      <p:pic>
        <p:nvPicPr>
          <p:cNvPr id="1026" name="Picture 2" descr="F:\Стенд\2015_02_05 Институт геологии_химики\Kovaleva.t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9654" y="836712"/>
            <a:ext cx="1666082" cy="2428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F:\Стенд\Институт биологии\шамрикова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40413" y="908720"/>
            <a:ext cx="2927731" cy="2196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7504" y="3338989"/>
            <a:ext cx="28083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Мартиросян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(Ковалева) О.В.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(выпуск 1999 г) –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д.г-м.н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., с.н.с.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лаборатории структурной и морфологической кристаллографии ИГ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832" y="3284984"/>
            <a:ext cx="3096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Шамрикова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(Патрушева) Е.В.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(выпуск 1992 г)  –  д.б.н., с.н.с., зав. лабораторией генезиса, географии и экологии почв ИБ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84168" y="3212976"/>
            <a:ext cx="284380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Попова Екатерина  Ивановна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(выпуск  1996 г) – д.х.н., начальник лаборатории во Всероссийском научно-исследовательском институте автоматики им. Н.Л.Духова</a:t>
            </a:r>
          </a:p>
          <a:p>
            <a:endParaRPr lang="ru-RU" sz="1400" dirty="0"/>
          </a:p>
        </p:txBody>
      </p:sp>
      <p:sp>
        <p:nvSpPr>
          <p:cNvPr id="8" name="Овал 7"/>
          <p:cNvSpPr/>
          <p:nvPr/>
        </p:nvSpPr>
        <p:spPr>
          <a:xfrm>
            <a:off x="6300192" y="908720"/>
            <a:ext cx="2160240" cy="208823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Стенд\Завкафедрами\IMG_019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flipH="1">
            <a:off x="2124660" y="620688"/>
            <a:ext cx="2375332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0" y="4462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Выпускники – преподаватели кафедры химии</a:t>
            </a:r>
            <a:endParaRPr lang="ru-RU" sz="2800" b="1" dirty="0"/>
          </a:p>
        </p:txBody>
      </p:sp>
      <p:pic>
        <p:nvPicPr>
          <p:cNvPr id="1026" name="Picture 2" descr="F:\Стенд\Завкафедрами\DSC_631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504" y="548680"/>
            <a:ext cx="2160240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F:\Стенд\IMG_234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483768" y="2276872"/>
            <a:ext cx="2639761" cy="1980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4" name="Picture 10" descr="F:\Стенд\Кострова-фото-Сталюгин-2013\Груздев-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04789" y="4077072"/>
            <a:ext cx="4171699" cy="2780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5" name="Picture 11" descr="F:\Стенд\Доктора наук\Белых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220072" y="620688"/>
            <a:ext cx="3788219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-108520" y="3555013"/>
            <a:ext cx="26997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err="1" smtClean="0"/>
              <a:t>Залевская</a:t>
            </a:r>
            <a:r>
              <a:rPr lang="ru-RU" sz="1300" b="1" dirty="0" smtClean="0"/>
              <a:t> (Малыгина) О.А. – </a:t>
            </a:r>
            <a:r>
              <a:rPr lang="ru-RU" sz="1300" dirty="0" smtClean="0"/>
              <a:t>к.х.н., доцент, зав. каф. химии с 2012 г, выпускница 1977 г и аспирантуры МГУ </a:t>
            </a:r>
            <a:endParaRPr lang="ru-RU" sz="1300" dirty="0"/>
          </a:p>
        </p:txBody>
      </p:sp>
      <p:pic>
        <p:nvPicPr>
          <p:cNvPr id="1028" name="Picture 4" descr="F:\Стенд\Завкафедрами\Кочева Л С 10-10 (1)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751917" y="620688"/>
            <a:ext cx="1476267" cy="2088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2" name="Picture 8" descr="F:\Стенд\IMG_9486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491880" y="3861048"/>
            <a:ext cx="2234571" cy="2770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 descr="F:\Стенд\IMG_0862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 flipH="1">
            <a:off x="35496" y="4637091"/>
            <a:ext cx="2304256" cy="2176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3" name="Picture 9" descr="F:\Стенд\КаневаСИ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2333210" y="4437112"/>
            <a:ext cx="1420567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F:\Стенд\IMG_0191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5292080" y="2996952"/>
            <a:ext cx="2843342" cy="1896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6" name="Picture 12" descr="F:\Стенд\IMG_0701.JP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7020272" y="3501008"/>
            <a:ext cx="2070220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Крыша\крыша СГУ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44624"/>
            <a:ext cx="5826758" cy="69269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764704"/>
            <a:ext cx="2915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Администрация СыктГУ</a:t>
            </a:r>
            <a:endParaRPr lang="ru-RU" b="1" dirty="0"/>
          </a:p>
        </p:txBody>
      </p:sp>
      <p:pic>
        <p:nvPicPr>
          <p:cNvPr id="1027" name="Picture 3" descr="F:\Стенд\2015_01_23 Тулаева и Рычкова\IMG_143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107904" y="4077072"/>
            <a:ext cx="3095944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F:\Стенд\2015_01_23 Тулаева и Рычкова\IMG_143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347864" y="4005064"/>
            <a:ext cx="2520280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F:\Стенд\107_082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flipH="1">
            <a:off x="6012160" y="4149080"/>
            <a:ext cx="3071608" cy="1844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F:\Стенд\Романчук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880000" y="944289"/>
            <a:ext cx="1692000" cy="1908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 descr="F:\Стенд\вика мазур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788258" y="1052736"/>
            <a:ext cx="2304022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2" name="Picture 8" descr="F:\Стенд\Никитина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308304" y="1331986"/>
            <a:ext cx="1728192" cy="2745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3" name="Picture 9" descr="F:\Стенд\IMG_5341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179512" y="1196752"/>
            <a:ext cx="2376264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125960" y="6351711"/>
            <a:ext cx="3059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err="1" smtClean="0"/>
              <a:t>Тулаева</a:t>
            </a:r>
            <a:r>
              <a:rPr lang="ru-RU" sz="1200" b="1" dirty="0" smtClean="0"/>
              <a:t> (</a:t>
            </a:r>
            <a:r>
              <a:rPr lang="ru-RU" sz="1200" b="1" dirty="0" err="1" smtClean="0"/>
              <a:t>Гайдукова</a:t>
            </a:r>
            <a:r>
              <a:rPr lang="ru-RU" sz="1200" b="1" dirty="0" smtClean="0"/>
              <a:t>) Л.А.</a:t>
            </a:r>
            <a:r>
              <a:rPr lang="ru-RU" sz="1200" dirty="0" smtClean="0"/>
              <a:t>(выпуск 1988 г) - к.х.н., доцент, зам директора ИЕН </a:t>
            </a:r>
            <a:endParaRPr lang="ru-RU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6012160" y="6021288"/>
            <a:ext cx="3131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Красанова Т.С. </a:t>
            </a:r>
            <a:r>
              <a:rPr lang="ru-RU" sz="1200" dirty="0" smtClean="0"/>
              <a:t>(выпуск 1986 г) -</a:t>
            </a:r>
          </a:p>
          <a:p>
            <a:pPr algn="ctr"/>
            <a:r>
              <a:rPr lang="ru-RU" sz="1200" dirty="0" smtClean="0"/>
              <a:t> магистр химии (2013 г),</a:t>
            </a:r>
          </a:p>
          <a:p>
            <a:pPr algn="ctr"/>
            <a:r>
              <a:rPr lang="ru-RU" sz="1200" dirty="0" smtClean="0"/>
              <a:t>начальник «Центра учебных лабораторий и практикумов»</a:t>
            </a:r>
          </a:p>
          <a:p>
            <a:pPr algn="ctr"/>
            <a:endParaRPr lang="ru-RU" sz="12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3059832" y="6239053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Рычкова Л.В.(</a:t>
            </a:r>
            <a:r>
              <a:rPr lang="ru-RU" sz="1200" dirty="0" smtClean="0"/>
              <a:t>выпуск 1990 г) –</a:t>
            </a:r>
          </a:p>
          <a:p>
            <a:pPr algn="ctr"/>
            <a:r>
              <a:rPr lang="ru-RU" sz="1200" dirty="0" smtClean="0"/>
              <a:t>магистр химии (2013 г),</a:t>
            </a:r>
          </a:p>
          <a:p>
            <a:pPr algn="ctr"/>
            <a:r>
              <a:rPr lang="ru-RU" sz="1200" dirty="0" smtClean="0"/>
              <a:t>ведущий документовед ИЕН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60032" y="2886035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err="1" smtClean="0"/>
              <a:t>Мазур</a:t>
            </a:r>
            <a:r>
              <a:rPr lang="ru-RU" sz="1200" b="1" dirty="0" smtClean="0"/>
              <a:t>  В. В. </a:t>
            </a:r>
            <a:r>
              <a:rPr lang="ru-RU" sz="1200" dirty="0" smtClean="0"/>
              <a:t>(выпуск 2004 г) - </a:t>
            </a:r>
            <a:r>
              <a:rPr lang="ru-RU" sz="1200" dirty="0" err="1" smtClean="0"/>
              <a:t>нач</a:t>
            </a:r>
            <a:r>
              <a:rPr lang="ru-RU" sz="1200" dirty="0" smtClean="0"/>
              <a:t>. отд. планирования и организации научных исследований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-36512" y="2852936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Яшина (Молчанова) Л.А</a:t>
            </a:r>
            <a:r>
              <a:rPr lang="ru-RU" sz="1200" dirty="0" smtClean="0"/>
              <a:t>. (выпуск 1981 г) - </a:t>
            </a:r>
            <a:r>
              <a:rPr lang="ru-RU" sz="1200" dirty="0" err="1" smtClean="0"/>
              <a:t>нач</a:t>
            </a:r>
            <a:r>
              <a:rPr lang="ru-RU" sz="1200" dirty="0" smtClean="0"/>
              <a:t>. отд. подготовки научно-педагогических кадров высшей квалификации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55776" y="2886035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Романчук (</a:t>
            </a:r>
            <a:r>
              <a:rPr lang="ru-RU" sz="1200" b="1" dirty="0" err="1" smtClean="0"/>
              <a:t>Микушева</a:t>
            </a:r>
            <a:r>
              <a:rPr lang="ru-RU" sz="1200" b="1" dirty="0" smtClean="0"/>
              <a:t>) Н.И.</a:t>
            </a:r>
          </a:p>
          <a:p>
            <a:pPr algn="ctr"/>
            <a:r>
              <a:rPr lang="ru-RU" sz="1200" dirty="0" smtClean="0"/>
              <a:t>(выпуск 1981 г) – </a:t>
            </a:r>
            <a:r>
              <a:rPr lang="ru-RU" sz="1200" dirty="0" err="1" smtClean="0"/>
              <a:t>к.с-х.н</a:t>
            </a:r>
            <a:r>
              <a:rPr lang="ru-RU" sz="1200" dirty="0" smtClean="0"/>
              <a:t>., доцент, </a:t>
            </a:r>
            <a:r>
              <a:rPr lang="ru-RU" sz="1200" dirty="0" err="1" smtClean="0"/>
              <a:t>нач</a:t>
            </a:r>
            <a:r>
              <a:rPr lang="ru-RU" sz="1200" dirty="0" smtClean="0"/>
              <a:t>. упр. научной и инновационной деятельности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92280" y="437763"/>
            <a:ext cx="2051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Никитина (Станкевич) Н.И. </a:t>
            </a:r>
            <a:r>
              <a:rPr lang="ru-RU" sz="1200" dirty="0" smtClean="0"/>
              <a:t>(выпуск 1993 г) – к.х.н., доцент, зам. директора Мединститута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71703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Администрация Институтов</a:t>
            </a:r>
            <a:endParaRPr lang="ru-RU" b="1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251520" y="3789040"/>
            <a:ext cx="691276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7164288" y="404664"/>
            <a:ext cx="0" cy="33843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6552728" cy="6926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600" dirty="0" smtClean="0">
                <a:solidFill>
                  <a:schemeClr val="bg2">
                    <a:lumMod val="50000"/>
                  </a:schemeClr>
                </a:solidFill>
              </a:rPr>
              <a:t>Институт химии Коми НЦ </a:t>
            </a:r>
            <a:r>
              <a:rPr lang="ru-RU" sz="2600" dirty="0" err="1" smtClean="0">
                <a:solidFill>
                  <a:schemeClr val="bg2">
                    <a:lumMod val="50000"/>
                  </a:schemeClr>
                </a:solidFill>
              </a:rPr>
              <a:t>УрО</a:t>
            </a:r>
            <a:r>
              <a:rPr lang="ru-RU" sz="2600" dirty="0" smtClean="0">
                <a:solidFill>
                  <a:schemeClr val="bg2">
                    <a:lumMod val="50000"/>
                  </a:schemeClr>
                </a:solidFill>
              </a:rPr>
              <a:t> РАН</a:t>
            </a:r>
            <a:endParaRPr lang="ru-RU" sz="2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764704"/>
            <a:ext cx="4896544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/>
              <a:t>Заместитель директора по научным вопросам </a:t>
            </a:r>
          </a:p>
          <a:p>
            <a:r>
              <a:rPr lang="ru-RU" sz="1700" dirty="0" smtClean="0"/>
              <a:t>Зав. лабораторией химии окислительных процессов, доктор химических наук</a:t>
            </a:r>
          </a:p>
          <a:p>
            <a:r>
              <a:rPr lang="ru-RU" sz="1700" b="1" i="1" dirty="0" smtClean="0"/>
              <a:t>Светлана Альбертовна РУБЦОВА</a:t>
            </a:r>
          </a:p>
        </p:txBody>
      </p:sp>
      <p:pic>
        <p:nvPicPr>
          <p:cNvPr id="1026" name="Picture 2" descr="&amp;Scy;.&amp;Acy;.&amp;Rcy;&amp;ucy;&amp;bcy;&amp;tscy;&amp;ocy;&amp;vcy;&amp;acy;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1015" y="836712"/>
            <a:ext cx="1478657" cy="1963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043608" y="2420888"/>
            <a:ext cx="5581128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700" b="1" dirty="0" smtClean="0"/>
              <a:t>Заведующий отделом химии и</a:t>
            </a:r>
          </a:p>
          <a:p>
            <a:pPr algn="r"/>
            <a:r>
              <a:rPr lang="ru-RU" sz="1700" b="1" dirty="0" smtClean="0"/>
              <a:t> физики материалов </a:t>
            </a:r>
          </a:p>
          <a:p>
            <a:pPr algn="r"/>
            <a:r>
              <a:rPr lang="ru-RU" sz="1700" dirty="0" smtClean="0"/>
              <a:t>Зав. лабораторией керамического материаловедения, доктор химических наук</a:t>
            </a:r>
          </a:p>
          <a:p>
            <a:pPr algn="r"/>
            <a:r>
              <a:rPr lang="ru-RU" sz="1700" b="1" i="1" dirty="0" smtClean="0"/>
              <a:t>Юрий Иванович РЯБКОВ </a:t>
            </a:r>
            <a:endParaRPr lang="en-US" sz="1700" b="1" i="1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2016224" y="3933056"/>
            <a:ext cx="7164288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/>
              <a:t>Ведущий научный сотрудник  </a:t>
            </a:r>
          </a:p>
          <a:p>
            <a:r>
              <a:rPr lang="ru-RU" sz="1700" dirty="0" smtClean="0"/>
              <a:t>лаборатории органического синтеза и </a:t>
            </a:r>
          </a:p>
          <a:p>
            <a:r>
              <a:rPr lang="ru-RU" sz="1700" dirty="0" smtClean="0"/>
              <a:t>химии природных соединений, </a:t>
            </a:r>
          </a:p>
          <a:p>
            <a:r>
              <a:rPr lang="ru-RU" sz="1700" dirty="0" smtClean="0"/>
              <a:t>доктор химических наук</a:t>
            </a:r>
          </a:p>
          <a:p>
            <a:r>
              <a:rPr lang="ru-RU" sz="1700" b="1" i="1" dirty="0" smtClean="0"/>
              <a:t>Ирина Юрьевна ЧУКИЧЕВА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496" y="5445224"/>
            <a:ext cx="709228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700" b="1" dirty="0" smtClean="0"/>
              <a:t>Ведущий научный сотрудник  </a:t>
            </a:r>
          </a:p>
          <a:p>
            <a:pPr algn="r"/>
            <a:r>
              <a:rPr lang="ru-RU" sz="1700" dirty="0" smtClean="0"/>
              <a:t>лаборатории органического синтеза и</a:t>
            </a:r>
          </a:p>
          <a:p>
            <a:pPr algn="r"/>
            <a:r>
              <a:rPr lang="ru-RU" sz="1700" dirty="0" smtClean="0"/>
              <a:t> химии природных</a:t>
            </a:r>
            <a:r>
              <a:rPr lang="en-US" sz="1700" dirty="0" smtClean="0"/>
              <a:t> </a:t>
            </a:r>
            <a:r>
              <a:rPr lang="ru-RU" sz="1700" dirty="0" smtClean="0"/>
              <a:t>соединений, </a:t>
            </a:r>
          </a:p>
          <a:p>
            <a:pPr algn="r"/>
            <a:r>
              <a:rPr lang="ru-RU" sz="1700" dirty="0" smtClean="0"/>
              <a:t>доктор химических наук</a:t>
            </a:r>
          </a:p>
          <a:p>
            <a:pPr algn="r"/>
            <a:r>
              <a:rPr lang="ru-RU" sz="1700" b="1" i="1" dirty="0" smtClean="0"/>
              <a:t>Дмитрий Владимирович БЕЛЫХ </a:t>
            </a:r>
          </a:p>
        </p:txBody>
      </p:sp>
      <p:pic>
        <p:nvPicPr>
          <p:cNvPr id="1029" name="Picture 5" descr="chemibuild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44208" y="0"/>
            <a:ext cx="2699792" cy="2074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\\Samba\public\Кривошапкин\фото\_MG_914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3645024"/>
            <a:ext cx="1763688" cy="2155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\\Samba\public\Кривошапкин\фото\Дима_плакат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236296" y="4581128"/>
            <a:ext cx="1754063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&amp;YUcy;.&amp;Icy;.&amp;Rcy;&amp;yacy;&amp;bcy;&amp;kcy;&amp;ocy;&amp;vcy;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660233" y="2204864"/>
            <a:ext cx="1404000" cy="186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699792" y="4797152"/>
            <a:ext cx="3528392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Лаборатория химии окислительных процессов</a:t>
            </a:r>
          </a:p>
          <a:p>
            <a:r>
              <a:rPr lang="ru-RU" sz="1100" b="1" dirty="0" err="1" smtClean="0">
                <a:latin typeface="Arial" pitchFamily="34" charset="0"/>
                <a:cs typeface="Arial" pitchFamily="34" charset="0"/>
              </a:rPr>
              <a:t>Лезина</a:t>
            </a: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 Ольга Михайловна</a:t>
            </a:r>
          </a:p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к.х.н., научный сотрудник</a:t>
            </a:r>
          </a:p>
          <a:p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Попов Алексей Владимирович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100" dirty="0" smtClean="0">
                <a:latin typeface="Arial" pitchFamily="34" charset="0"/>
                <a:cs typeface="Arial" pitchFamily="34" charset="0"/>
              </a:rPr>
            </a:br>
            <a:r>
              <a:rPr lang="ru-RU" sz="1100" dirty="0" smtClean="0">
                <a:latin typeface="Arial" pitchFamily="34" charset="0"/>
                <a:cs typeface="Arial" pitchFamily="34" charset="0"/>
              </a:rPr>
              <a:t>младший научный сотрудник</a:t>
            </a:r>
            <a:endParaRPr lang="ru-RU" sz="1100" b="1" dirty="0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169277"/>
            <a:ext cx="2664296" cy="5186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Лаборатория органического синтеза и химии природных соединений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Фролова Лариса Леонидовна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к.х.н., старший научный сотрудник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Буравлёв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Евгений Владимирович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lang="ru-RU" sz="1100" dirty="0" smtClean="0">
                <a:latin typeface="Arial" pitchFamily="34" charset="0"/>
                <a:cs typeface="Arial" pitchFamily="34" charset="0"/>
              </a:rPr>
              <a:t> к.х.н.,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научный сотрудник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Мальшакова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Марина Вячеславовна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lang="ru-RU" sz="1100" dirty="0" smtClean="0">
                <a:latin typeface="Arial" pitchFamily="34" charset="0"/>
                <a:cs typeface="Arial" pitchFamily="34" charset="0"/>
              </a:rPr>
              <a:t> к.х.н.,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научный сотрудник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Дворникова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Ирина Александровна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научный сотрудник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Тимушева Ирина Витальевна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lang="ru-RU" sz="1100" dirty="0" smtClean="0">
                <a:latin typeface="Arial" pitchFamily="34" charset="0"/>
                <a:cs typeface="Arial" pitchFamily="34" charset="0"/>
              </a:rPr>
              <a:t> к.х.н.,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научный сотрудник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Тарабукина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Ирина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Степановна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lang="ru-RU" sz="1100" dirty="0" smtClean="0">
                <a:latin typeface="Arial" pitchFamily="34" charset="0"/>
                <a:cs typeface="Arial" pitchFamily="34" charset="0"/>
              </a:rPr>
              <a:t> к.х.н.,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научный сотрудник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Шумова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Ольга Александровна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lang="ru-RU" sz="1100" dirty="0" smtClean="0">
                <a:latin typeface="Arial" pitchFamily="34" charset="0"/>
                <a:cs typeface="Arial" pitchFamily="34" charset="0"/>
              </a:rPr>
              <a:t> к.х.н.,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научный сотрудник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Гурьева Яна Александровна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lang="ru-RU" sz="1100" dirty="0" smtClean="0">
                <a:latin typeface="Arial" pitchFamily="34" charset="0"/>
                <a:cs typeface="Arial" pitchFamily="34" charset="0"/>
              </a:rPr>
              <a:t> к.х.н.,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младший научный сотрудник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latin typeface="Arial" pitchFamily="34" charset="0"/>
                <a:ea typeface="Times New Roman" pitchFamily="18" charset="0"/>
              </a:rPr>
              <a:t>Пушкарева Екатерина Ивановна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latin typeface="Arial" pitchFamily="34" charset="0"/>
                <a:ea typeface="Times New Roman" pitchFamily="18" charset="0"/>
              </a:rPr>
              <a:t>Смирнова Ольга Михайловна, </a:t>
            </a:r>
            <a:r>
              <a:rPr lang="ru-RU" sz="1100" dirty="0" smtClean="0">
                <a:latin typeface="Arial" pitchFamily="34" charset="0"/>
                <a:ea typeface="Times New Roman" pitchFamily="18" charset="0"/>
              </a:rPr>
              <a:t>к.х.н.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latin typeface="Arial" pitchFamily="34" charset="0"/>
                <a:ea typeface="Times New Roman" pitchFamily="18" charset="0"/>
              </a:rPr>
              <a:t>Рочева Татьяна Кирилловна, </a:t>
            </a:r>
            <a:r>
              <a:rPr lang="ru-RU" sz="1100" dirty="0" smtClean="0">
                <a:latin typeface="Arial" pitchFamily="34" charset="0"/>
                <a:ea typeface="Times New Roman" pitchFamily="18" charset="0"/>
              </a:rPr>
              <a:t>к.х.н.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b="1" dirty="0" err="1" smtClean="0">
                <a:latin typeface="Arial" pitchFamily="34" charset="0"/>
                <a:ea typeface="Times New Roman" pitchFamily="18" charset="0"/>
              </a:rPr>
              <a:t>Сукрушева</a:t>
            </a:r>
            <a:r>
              <a:rPr lang="ru-RU" sz="1100" b="1" dirty="0" smtClean="0">
                <a:latin typeface="Arial" pitchFamily="34" charset="0"/>
                <a:ea typeface="Times New Roman" pitchFamily="18" charset="0"/>
              </a:rPr>
              <a:t> Ольга Владимировна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b="1" dirty="0" err="1" smtClean="0">
                <a:latin typeface="Arial" pitchFamily="34" charset="0"/>
                <a:ea typeface="Times New Roman" pitchFamily="18" charset="0"/>
              </a:rPr>
              <a:t>Тюрнина</a:t>
            </a:r>
            <a:r>
              <a:rPr lang="ru-RU" sz="1100" b="1" dirty="0" smtClean="0">
                <a:latin typeface="Arial" pitchFamily="34" charset="0"/>
                <a:ea typeface="Times New Roman" pitchFamily="18" charset="0"/>
              </a:rPr>
              <a:t> Татьяна Алексеевна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b="1" dirty="0" err="1" smtClean="0">
                <a:latin typeface="Arial" pitchFamily="34" charset="0"/>
                <a:ea typeface="Times New Roman" pitchFamily="18" charset="0"/>
              </a:rPr>
              <a:t>Чудникова</a:t>
            </a:r>
            <a:r>
              <a:rPr lang="ru-RU" sz="1100" b="1" dirty="0" smtClean="0">
                <a:latin typeface="Arial" pitchFamily="34" charset="0"/>
                <a:ea typeface="Times New Roman" pitchFamily="18" charset="0"/>
              </a:rPr>
              <a:t> Марина Владимировна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latin typeface="Arial" pitchFamily="34" charset="0"/>
                <a:ea typeface="Times New Roman" pitchFamily="18" charset="0"/>
              </a:rPr>
              <a:t>младшие научные сотрудники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27784" y="6013157"/>
            <a:ext cx="374441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Лаборатория химии растительных </a:t>
            </a:r>
          </a:p>
          <a:p>
            <a:pPr algn="ctr"/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полимеров</a:t>
            </a:r>
          </a:p>
          <a:p>
            <a:pPr lvl="0"/>
            <a:r>
              <a:rPr lang="ru-RU" sz="1100" b="1" dirty="0" smtClean="0">
                <a:latin typeface="Arial" pitchFamily="34" charset="0"/>
                <a:ea typeface="Times New Roman" pitchFamily="18" charset="0"/>
              </a:rPr>
              <a:t>Фролова Светлана Валерьевна</a:t>
            </a:r>
            <a:r>
              <a:rPr lang="ru-RU" sz="1100" dirty="0" smtClean="0">
                <a:latin typeface="Arial" pitchFamily="34" charset="0"/>
                <a:ea typeface="Times New Roman" pitchFamily="18" charset="0"/>
              </a:rPr>
              <a:t/>
            </a:r>
            <a:br>
              <a:rPr lang="ru-RU" sz="1100" dirty="0" smtClean="0">
                <a:latin typeface="Arial" pitchFamily="34" charset="0"/>
                <a:ea typeface="Times New Roman" pitchFamily="18" charset="0"/>
              </a:rPr>
            </a:br>
            <a:r>
              <a:rPr lang="ru-RU" sz="1100" dirty="0" smtClean="0">
                <a:latin typeface="Arial" pitchFamily="34" charset="0"/>
                <a:cs typeface="Arial" pitchFamily="34" charset="0"/>
              </a:rPr>
              <a:t> к.х.н., </a:t>
            </a:r>
            <a:r>
              <a:rPr lang="ru-RU" sz="1100" dirty="0" smtClean="0">
                <a:latin typeface="Arial" pitchFamily="34" charset="0"/>
                <a:ea typeface="Times New Roman" pitchFamily="18" charset="0"/>
              </a:rPr>
              <a:t>старший научный сотрудник</a:t>
            </a:r>
            <a:endParaRPr lang="ru-RU" sz="1100" b="1" dirty="0" smtClean="0">
              <a:solidFill>
                <a:srgbClr val="00B0F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21460" y="0"/>
            <a:ext cx="272254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Лаборатория </a:t>
            </a:r>
          </a:p>
          <a:p>
            <a:pPr algn="ctr"/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ультрадисперсных систем</a:t>
            </a:r>
          </a:p>
          <a:p>
            <a:pPr algn="r"/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Кривошапкин Павел Васильевич</a:t>
            </a:r>
          </a:p>
          <a:p>
            <a:pPr algn="r"/>
            <a:r>
              <a:rPr lang="ru-RU" sz="1100" dirty="0" smtClean="0">
                <a:latin typeface="Arial" pitchFamily="34" charset="0"/>
                <a:cs typeface="Arial" pitchFamily="34" charset="0"/>
              </a:rPr>
              <a:t>к.х.н., заведующий лабораторией</a:t>
            </a:r>
          </a:p>
          <a:p>
            <a:pPr algn="r"/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Бугаева Анна </a:t>
            </a:r>
            <a:r>
              <a:rPr lang="ru-RU" sz="1100" b="1" dirty="0" err="1" smtClean="0">
                <a:latin typeface="Arial" pitchFamily="34" charset="0"/>
                <a:cs typeface="Arial" pitchFamily="34" charset="0"/>
              </a:rPr>
              <a:t>Юлиановна</a:t>
            </a:r>
            <a:endParaRPr lang="ru-RU" sz="1100" b="1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1100" dirty="0" smtClean="0">
                <a:latin typeface="Arial" pitchFamily="34" charset="0"/>
                <a:cs typeface="Arial" pitchFamily="34" charset="0"/>
              </a:rPr>
              <a:t>к.х.н., старший</a:t>
            </a: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научный сотрудник</a:t>
            </a:r>
          </a:p>
          <a:p>
            <a:pPr algn="r"/>
            <a:r>
              <a:rPr lang="ru-RU" sz="1100" b="1" dirty="0" err="1" smtClean="0">
                <a:latin typeface="Arial" pitchFamily="34" charset="0"/>
                <a:cs typeface="Arial" pitchFamily="34" charset="0"/>
              </a:rPr>
              <a:t>Зайнуллин</a:t>
            </a: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 Геннадий </a:t>
            </a:r>
            <a:r>
              <a:rPr lang="ru-RU" sz="1100" b="1" dirty="0" err="1" smtClean="0">
                <a:latin typeface="Arial" pitchFamily="34" charset="0"/>
                <a:cs typeface="Arial" pitchFamily="34" charset="0"/>
              </a:rPr>
              <a:t>Габдулович</a:t>
            </a:r>
            <a:endParaRPr lang="ru-RU" sz="1100" b="1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1100" dirty="0" smtClean="0">
                <a:latin typeface="Arial" pitchFamily="34" charset="0"/>
                <a:ea typeface="Times New Roman" pitchFamily="18" charset="0"/>
              </a:rPr>
              <a:t>к.х.н., старший научный сотрудник</a:t>
            </a: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Истомина Елена Иннокентьевна</a:t>
            </a:r>
          </a:p>
          <a:p>
            <a:pPr algn="r"/>
            <a:r>
              <a:rPr lang="ru-RU" sz="1100" dirty="0" smtClean="0">
                <a:latin typeface="Arial" pitchFamily="34" charset="0"/>
                <a:cs typeface="Arial" pitchFamily="34" charset="0"/>
              </a:rPr>
              <a:t>к.х.н., научный сотрудник</a:t>
            </a:r>
          </a:p>
          <a:p>
            <a:pPr algn="r"/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Михайлов Василий  Игоревич</a:t>
            </a:r>
          </a:p>
          <a:p>
            <a:pPr algn="r"/>
            <a:r>
              <a:rPr lang="ru-RU" sz="1100" dirty="0" smtClean="0">
                <a:latin typeface="Arial" pitchFamily="34" charset="0"/>
                <a:cs typeface="Arial" pitchFamily="34" charset="0"/>
              </a:rPr>
              <a:t>младший научный сотрудник</a:t>
            </a:r>
          </a:p>
          <a:p>
            <a:endParaRPr lang="ru-RU" sz="1100" b="1" dirty="0" smtClean="0">
              <a:latin typeface="Arial" pitchFamily="34" charset="0"/>
              <a:cs typeface="Arial" pitchFamily="34" charset="0"/>
            </a:endParaRPr>
          </a:p>
          <a:p>
            <a:endParaRPr lang="ru-RU" sz="11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588224" y="2060848"/>
            <a:ext cx="255577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Лаборатория керамического материаловедения</a:t>
            </a:r>
          </a:p>
          <a:p>
            <a:pPr algn="r"/>
            <a:r>
              <a:rPr lang="ru-RU" sz="1100" b="1" dirty="0" err="1" smtClean="0">
                <a:latin typeface="Arial" pitchFamily="34" charset="0"/>
                <a:cs typeface="Arial" pitchFamily="34" charset="0"/>
              </a:rPr>
              <a:t>Пийр</a:t>
            </a: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 Ирина  Вадимовна</a:t>
            </a:r>
          </a:p>
          <a:p>
            <a:pPr algn="r"/>
            <a:r>
              <a:rPr lang="ru-RU" sz="1100" dirty="0" smtClean="0">
                <a:latin typeface="Arial" pitchFamily="34" charset="0"/>
                <a:cs typeface="Arial" pitchFamily="34" charset="0"/>
              </a:rPr>
              <a:t>к.х.н., ведущий научный сотрудник</a:t>
            </a:r>
          </a:p>
          <a:p>
            <a:pPr algn="r"/>
            <a:r>
              <a:rPr lang="ru-RU" sz="1100" b="1" dirty="0" smtClean="0">
                <a:latin typeface="Arial" pitchFamily="34" charset="0"/>
                <a:cs typeface="Arial" pitchFamily="34" charset="0"/>
              </a:rPr>
              <a:t>Ситников Петр Александрович</a:t>
            </a:r>
          </a:p>
          <a:p>
            <a:pPr algn="r"/>
            <a:r>
              <a:rPr lang="ru-RU" sz="1100" dirty="0" smtClean="0">
                <a:latin typeface="Arial" pitchFamily="34" charset="0"/>
                <a:cs typeface="Arial" pitchFamily="34" charset="0"/>
              </a:rPr>
              <a:t>к.х.н., старший научный сотрудник</a:t>
            </a:r>
          </a:p>
          <a:p>
            <a:pPr algn="r"/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Белых Анна Геннадьевна</a:t>
            </a:r>
          </a:p>
          <a:p>
            <a:pPr algn="r"/>
            <a:r>
              <a:rPr lang="ru-RU" sz="1100" dirty="0" smtClean="0">
                <a:latin typeface="Arial" pitchFamily="34" charset="0"/>
                <a:cs typeface="Arial" pitchFamily="34" charset="0"/>
              </a:rPr>
              <a:t>к.х.н., научный сотрудник</a:t>
            </a:r>
          </a:p>
          <a:p>
            <a:pPr algn="r"/>
            <a:r>
              <a:rPr lang="ru-RU" sz="1100" b="1" dirty="0" err="1" smtClean="0">
                <a:latin typeface="Arial" pitchFamily="34" charset="0"/>
                <a:cs typeface="Arial" pitchFamily="34" charset="0"/>
              </a:rPr>
              <a:t>Васенева</a:t>
            </a: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 Ирина Николаевна</a:t>
            </a:r>
          </a:p>
          <a:p>
            <a:pPr algn="r"/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Королева Мария Сергеевна,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к.х.н.</a:t>
            </a:r>
          </a:p>
          <a:p>
            <a:pPr algn="r"/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Краснов Алексей </a:t>
            </a:r>
            <a:r>
              <a:rPr lang="ru-RU" sz="1100" b="1" dirty="0" err="1" smtClean="0">
                <a:latin typeface="Arial" pitchFamily="34" charset="0"/>
                <a:cs typeface="Arial" pitchFamily="34" charset="0"/>
              </a:rPr>
              <a:t>Галинурович</a:t>
            </a:r>
            <a:endParaRPr lang="ru-RU" sz="1100" b="1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1100" dirty="0" smtClean="0">
                <a:latin typeface="Arial" pitchFamily="34" charset="0"/>
                <a:cs typeface="Arial" pitchFamily="34" charset="0"/>
              </a:rPr>
              <a:t>младшие научные сотрудники</a:t>
            </a:r>
          </a:p>
          <a:p>
            <a:endParaRPr lang="ru-RU" sz="1100" b="1" dirty="0" smtClean="0">
              <a:latin typeface="Arial" pitchFamily="34" charset="0"/>
              <a:cs typeface="Arial" pitchFamily="34" charset="0"/>
            </a:endParaRPr>
          </a:p>
          <a:p>
            <a:endParaRPr lang="ru-RU" sz="11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228184" y="4149080"/>
            <a:ext cx="280831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Лаборатория физико-химических методов исследования</a:t>
            </a:r>
          </a:p>
          <a:p>
            <a:pPr algn="r"/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Беляев Валерий Юрьевич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100" dirty="0" smtClean="0">
                <a:latin typeface="Arial" pitchFamily="34" charset="0"/>
                <a:cs typeface="Arial" pitchFamily="34" charset="0"/>
              </a:rPr>
            </a:br>
            <a:r>
              <a:rPr lang="ru-RU" sz="1100" dirty="0" smtClean="0">
                <a:latin typeface="Arial" pitchFamily="34" charset="0"/>
                <a:cs typeface="Arial" pitchFamily="34" charset="0"/>
              </a:rPr>
              <a:t> к.х.н., старший научный сотрудник</a:t>
            </a:r>
          </a:p>
          <a:p>
            <a:pPr algn="r"/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Патов Сергей Александрович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100" dirty="0" smtClean="0">
                <a:latin typeface="Arial" pitchFamily="34" charset="0"/>
                <a:cs typeface="Arial" pitchFamily="34" charset="0"/>
              </a:rPr>
            </a:br>
            <a:r>
              <a:rPr lang="ru-RU" sz="1100" dirty="0" smtClean="0">
                <a:latin typeface="Arial" pitchFamily="34" charset="0"/>
                <a:cs typeface="Arial" pitchFamily="34" charset="0"/>
              </a:rPr>
              <a:t> к.х.н., научный сотрудник</a:t>
            </a:r>
          </a:p>
          <a:p>
            <a:pPr algn="r"/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Ипатова Елена Устиновна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,</a:t>
            </a:r>
            <a:br>
              <a:rPr lang="ru-RU" sz="1100" dirty="0" smtClean="0">
                <a:latin typeface="Arial" pitchFamily="34" charset="0"/>
                <a:cs typeface="Arial" pitchFamily="34" charset="0"/>
              </a:rPr>
            </a:br>
            <a:r>
              <a:rPr lang="ru-RU" sz="1100" dirty="0" smtClean="0">
                <a:latin typeface="Arial" pitchFamily="34" charset="0"/>
                <a:cs typeface="Arial" pitchFamily="34" charset="0"/>
              </a:rPr>
              <a:t>научный сотрудник</a:t>
            </a:r>
          </a:p>
          <a:p>
            <a:pPr algn="r"/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Алексеев Игорь Николаевич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100" dirty="0" smtClean="0">
                <a:latin typeface="Arial" pitchFamily="34" charset="0"/>
                <a:cs typeface="Arial" pitchFamily="34" charset="0"/>
              </a:rPr>
            </a:br>
            <a:r>
              <a:rPr lang="ru-RU" sz="1100" dirty="0" smtClean="0">
                <a:latin typeface="Arial" pitchFamily="34" charset="0"/>
                <a:cs typeface="Arial" pitchFamily="34" charset="0"/>
              </a:rPr>
              <a:t>научный сотрудник</a:t>
            </a:r>
          </a:p>
          <a:p>
            <a:pPr algn="r"/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Кривошапкина Елена Федоровна</a:t>
            </a:r>
          </a:p>
          <a:p>
            <a:pPr algn="r"/>
            <a:r>
              <a:rPr lang="ru-RU" sz="1100" dirty="0" smtClean="0">
                <a:latin typeface="Arial" pitchFamily="34" charset="0"/>
                <a:cs typeface="Arial" pitchFamily="34" charset="0"/>
              </a:rPr>
              <a:t>к.х.н., научный сотрудник</a:t>
            </a:r>
          </a:p>
          <a:p>
            <a:pPr algn="r"/>
            <a:r>
              <a:rPr lang="ru-RU" sz="1100" b="1" dirty="0" err="1" smtClean="0">
                <a:latin typeface="Arial" pitchFamily="34" charset="0"/>
                <a:cs typeface="Arial" pitchFamily="34" charset="0"/>
              </a:rPr>
              <a:t>Зайнуллина</a:t>
            </a: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 Елена Николаевна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100" dirty="0" smtClean="0">
                <a:latin typeface="Arial" pitchFamily="34" charset="0"/>
                <a:cs typeface="Arial" pitchFamily="34" charset="0"/>
              </a:rPr>
            </a:br>
            <a:r>
              <a:rPr lang="ru-RU" sz="1100" dirty="0" smtClean="0">
                <a:latin typeface="Arial" pitchFamily="34" charset="0"/>
                <a:cs typeface="Arial" pitchFamily="34" charset="0"/>
              </a:rPr>
              <a:t>ведущий технолог</a:t>
            </a:r>
          </a:p>
          <a:p>
            <a:pPr algn="r"/>
            <a:r>
              <a:rPr lang="ru-RU" sz="1100" b="1" dirty="0" err="1" smtClean="0">
                <a:latin typeface="Arial" pitchFamily="34" charset="0"/>
                <a:cs typeface="Arial" pitchFamily="34" charset="0"/>
              </a:rPr>
              <a:t>Кузиванов</a:t>
            </a: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 Иван Михайлович</a:t>
            </a:r>
          </a:p>
          <a:p>
            <a:pPr algn="r"/>
            <a:r>
              <a:rPr lang="ru-RU" sz="1100" dirty="0" smtClean="0">
                <a:latin typeface="Arial" pitchFamily="34" charset="0"/>
                <a:cs typeface="Arial" pitchFamily="34" charset="0"/>
              </a:rPr>
              <a:t>к.х.н., младший научный сотрудник</a:t>
            </a:r>
          </a:p>
          <a:p>
            <a:pPr algn="r"/>
            <a:endParaRPr lang="ru-RU" sz="1100" b="1" dirty="0" smtClean="0">
              <a:latin typeface="Arial" pitchFamily="34" charset="0"/>
              <a:cs typeface="Arial" pitchFamily="34" charset="0"/>
            </a:endParaRPr>
          </a:p>
          <a:p>
            <a:endParaRPr lang="ru-RU" sz="11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483768" y="0"/>
            <a:ext cx="367240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Ученый секретарь Института химии</a:t>
            </a:r>
          </a:p>
          <a:p>
            <a:pPr algn="ctr"/>
            <a:r>
              <a:rPr lang="ru-RU" sz="1100" b="1" dirty="0" err="1" smtClean="0">
                <a:latin typeface="Arial" pitchFamily="34" charset="0"/>
                <a:cs typeface="Arial" pitchFamily="34" charset="0"/>
              </a:rPr>
              <a:t>Клочкова</a:t>
            </a: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 Ирина Владимировна</a:t>
            </a:r>
          </a:p>
          <a:p>
            <a:pPr algn="ctr"/>
            <a:r>
              <a:rPr lang="ru-RU" sz="1100" dirty="0" smtClean="0">
                <a:latin typeface="Arial" pitchFamily="34" charset="0"/>
                <a:cs typeface="Arial" pitchFamily="34" charset="0"/>
              </a:rPr>
              <a:t>канд. хим. наук</a:t>
            </a:r>
            <a:br>
              <a:rPr lang="ru-RU" sz="1100" dirty="0" smtClean="0">
                <a:latin typeface="Arial" pitchFamily="34" charset="0"/>
                <a:cs typeface="Arial" pitchFamily="34" charset="0"/>
              </a:rPr>
            </a:br>
            <a:endParaRPr lang="ru-RU" sz="1100" b="1" dirty="0" smtClean="0">
              <a:latin typeface="Arial" pitchFamily="34" charset="0"/>
              <a:cs typeface="Arial" pitchFamily="34" charset="0"/>
            </a:endParaRPr>
          </a:p>
          <a:p>
            <a:endParaRPr lang="ru-RU" sz="11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5445224"/>
            <a:ext cx="928688" cy="12128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grpSp>
        <p:nvGrpSpPr>
          <p:cNvPr id="2" name="Группа 23"/>
          <p:cNvGrpSpPr/>
          <p:nvPr/>
        </p:nvGrpSpPr>
        <p:grpSpPr>
          <a:xfrm>
            <a:off x="2088654" y="404664"/>
            <a:ext cx="4643586" cy="4469482"/>
            <a:chOff x="2051720" y="404664"/>
            <a:chExt cx="4643586" cy="4469482"/>
          </a:xfrm>
        </p:grpSpPr>
        <p:pic>
          <p:nvPicPr>
            <p:cNvPr id="2060" name="Picture 12" descr="http://chemi.komisc.ru/img/lab7-photos.png"/>
            <p:cNvPicPr>
              <a:picLocks noChangeAspect="1" noChangeArrowheads="1"/>
            </p:cNvPicPr>
            <p:nvPr/>
          </p:nvPicPr>
          <p:blipFill>
            <a:blip r:embed="rId3" cstate="screen"/>
            <a:srcRect t="36287"/>
            <a:stretch>
              <a:fillRect/>
            </a:stretch>
          </p:blipFill>
          <p:spPr bwMode="auto">
            <a:xfrm>
              <a:off x="2915816" y="3356992"/>
              <a:ext cx="3333750" cy="1517154"/>
            </a:xfrm>
            <a:prstGeom prst="rect">
              <a:avLst/>
            </a:prstGeom>
            <a:noFill/>
          </p:spPr>
        </p:pic>
        <p:pic>
          <p:nvPicPr>
            <p:cNvPr id="2050" name="Picture 2" descr="http://chemi.komisc.ru/img/lab1-photos.png"/>
            <p:cNvPicPr>
              <a:picLocks noChangeAspect="1" noChangeArrowheads="1"/>
            </p:cNvPicPr>
            <p:nvPr/>
          </p:nvPicPr>
          <p:blipFill>
            <a:blip r:embed="rId4" cstate="screen"/>
            <a:srcRect r="18869"/>
            <a:stretch>
              <a:fillRect/>
            </a:stretch>
          </p:blipFill>
          <p:spPr bwMode="auto">
            <a:xfrm>
              <a:off x="2051720" y="692696"/>
              <a:ext cx="3168352" cy="2381250"/>
            </a:xfrm>
            <a:prstGeom prst="rect">
              <a:avLst/>
            </a:prstGeom>
            <a:noFill/>
          </p:spPr>
        </p:pic>
        <p:pic>
          <p:nvPicPr>
            <p:cNvPr id="2052" name="Picture 4" descr="http://chemi.komisc.ru/img/lab5-photos.pn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3851920" y="1700808"/>
              <a:ext cx="1656184" cy="2381250"/>
            </a:xfrm>
            <a:prstGeom prst="rect">
              <a:avLst/>
            </a:prstGeom>
            <a:noFill/>
          </p:spPr>
        </p:pic>
        <p:pic>
          <p:nvPicPr>
            <p:cNvPr id="11" name="Picture 12" descr="Мальшакова_МВ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3707904" y="2348880"/>
              <a:ext cx="697274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4" name="Picture 6" descr="http://chemi.komisc.ru/img/lab4-photos.png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5076056" y="404664"/>
              <a:ext cx="1619250" cy="2381250"/>
            </a:xfrm>
            <a:prstGeom prst="rect">
              <a:avLst/>
            </a:prstGeom>
            <a:noFill/>
          </p:spPr>
        </p:pic>
        <p:pic>
          <p:nvPicPr>
            <p:cNvPr id="2056" name="Picture 8" descr="&amp;Pcy;.&amp;Acy;.&amp;Scy;&amp;icy;&amp;tcy;&amp;ncy;&amp;icy;&amp;kcy;&amp;ocy;&amp;vcy;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5292080" y="1196752"/>
              <a:ext cx="864096" cy="864096"/>
            </a:xfrm>
            <a:prstGeom prst="rect">
              <a:avLst/>
            </a:prstGeom>
            <a:noFill/>
          </p:spPr>
        </p:pic>
        <p:pic>
          <p:nvPicPr>
            <p:cNvPr id="2058" name="Picture 10" descr="http://chemi.komisc.ru/img/lab2-photos.png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2411760" y="3140968"/>
              <a:ext cx="1517154" cy="792088"/>
            </a:xfrm>
            <a:prstGeom prst="rect">
              <a:avLst/>
            </a:prstGeom>
            <a:noFill/>
          </p:spPr>
        </p:pic>
        <p:pic>
          <p:nvPicPr>
            <p:cNvPr id="23" name="Рисунок 4"/>
            <p:cNvPicPr>
              <a:picLocks noChangeAspect="1" noChangeArrowheads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 bwMode="auto">
            <a:xfrm>
              <a:off x="3707904" y="1556792"/>
              <a:ext cx="648072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1643</TotalTime>
  <Words>4053</Words>
  <Application>Microsoft Office PowerPoint</Application>
  <PresentationFormat>Экран (4:3)</PresentationFormat>
  <Paragraphs>698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Институт химии Коми НЦ УрО РАН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Губарь Людмила Николаевна</dc:creator>
  <cp:lastModifiedBy>Губарь Людмила Николаевна</cp:lastModifiedBy>
  <cp:revision>284</cp:revision>
  <dcterms:modified xsi:type="dcterms:W3CDTF">2015-11-16T08:01:10Z</dcterms:modified>
</cp:coreProperties>
</file>